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80" r:id="rId6"/>
    <p:sldId id="257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83" r:id="rId15"/>
    <p:sldId id="284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77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6507" autoAdjust="0"/>
  </p:normalViewPr>
  <p:slideViewPr>
    <p:cSldViewPr snapToGrid="0">
      <p:cViewPr varScale="1">
        <p:scale>
          <a:sx n="77" d="100"/>
          <a:sy n="77" d="100"/>
        </p:scale>
        <p:origin x="69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accent6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#\ ##0\ "€"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74-41B8-B572-B82F2D13D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-100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accent3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pt-PT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6350" cap="flat" cmpd="sng" algn="ctr">
              <a:solidFill>
                <a:schemeClr val="accent3">
                  <a:alpha val="40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pt-PT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 Light" panose="020F0302020204030204" pitchFamily="34" charset="0"/>
          <a:cs typeface="Calibri Light" panose="020F0302020204030204" pitchFamily="34" charset="0"/>
        </a:defRPr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25/11/2022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11/25/2022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03793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425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28366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1653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7128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8744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2219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5771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2887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23969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15571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274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79022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6231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9009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26594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62965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86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1903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69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165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2621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4588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5041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6024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b="1" dirty="0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nac.pt/mp18183485/Cabo-de-Fibra-Otica-BeMatik-LC-PC-para-LC-PC-Monomodo-9-125-Duplex-50m-OS2?oref=76551e68-d4a1-fb3e-f3de-6815acd9f99f#omnsearchpos=1" TargetMode="External"/><Relationship Id="rId3" Type="http://schemas.openxmlformats.org/officeDocument/2006/relationships/hyperlink" Target="https://clubtek.pt/index.php?route=product/product&amp;product_id=92885&amp;utm_source=kuantokusta&amp;utm_medium=cpc_kk&amp;utm_campaign=kuantokusta_feed" TargetMode="External"/><Relationship Id="rId7" Type="http://schemas.openxmlformats.org/officeDocument/2006/relationships/hyperlink" Target="https://www.fnac.pt/Cabo-Fibra-Optica-Metronic-Monomodo-5m-Acessorio-Imagem-e-Som-Cabo-Adaptador-Video/a7690929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nac.pt/mp11782287/Cabo-de-rede-EFB-Elektronik-K5513-50-Azul?Origin=fnac_bing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weip.pt/pt/88-acessorios/8547-04-826-003-00098-metronic-caboethernet-rj45-5m-495235-3420744952354.html?utm_source=kuantokusta&amp;utm_medium=cpc&amp;utm_campaign=catalogo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www.fnac.pt/mp1147509/Microconnect-Cat5e-UTP-50M?oref=dc59ada9-5aeb-84a9-614c-4e1d7d461ff8#omnsearchpos=5" TargetMode="External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jpeg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jp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1327759"/>
            <a:ext cx="11233649" cy="192950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MariaDB (SGBD)</a:t>
            </a:r>
            <a:endParaRPr lang="pt-PT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sz="2000" dirty="0">
                <a:latin typeface="Bahnschrift" panose="020B0502040204020203" pitchFamily="34" charset="0"/>
              </a:rPr>
              <a:t>Pedro Juno Oliveira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7365304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História do </a:t>
            </a:r>
            <a:r>
              <a:rPr lang="pt-PT" dirty="0" err="1"/>
              <a:t>MariaDB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en-US" sz="1900" dirty="0">
                <a:latin typeface="Bahnschrift" panose="020B0502040204020203" pitchFamily="34" charset="0"/>
              </a:rPr>
              <a:t>O MariaDB </a:t>
            </a:r>
            <a:r>
              <a:rPr lang="en-US" sz="1900" dirty="0" err="1">
                <a:latin typeface="Bahnschrift" panose="020B0502040204020203" pitchFamily="34" charset="0"/>
              </a:rPr>
              <a:t>foi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criado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quando</a:t>
            </a:r>
            <a:r>
              <a:rPr lang="en-US" sz="1900" dirty="0">
                <a:latin typeface="Bahnschrift" panose="020B0502040204020203" pitchFamily="34" charset="0"/>
              </a:rPr>
              <a:t> o </a:t>
            </a:r>
            <a:r>
              <a:rPr lang="en-US" sz="1900" dirty="0" err="1">
                <a:latin typeface="Bahnschrift" panose="020B0502040204020203" pitchFamily="34" charset="0"/>
              </a:rPr>
              <a:t>seu</a:t>
            </a:r>
            <a:r>
              <a:rPr lang="en-US" sz="1900" dirty="0">
                <a:latin typeface="Bahnschrift" panose="020B0502040204020203" pitchFamily="34" charset="0"/>
              </a:rPr>
              <a:t> antecessor(MySQL) </a:t>
            </a:r>
            <a:r>
              <a:rPr lang="en-US" sz="1900" dirty="0" err="1">
                <a:latin typeface="Bahnschrift" panose="020B0502040204020203" pitchFamily="34" charset="0"/>
              </a:rPr>
              <a:t>foi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comprado</a:t>
            </a:r>
            <a:r>
              <a:rPr lang="en-US" sz="1900" dirty="0">
                <a:latin typeface="Bahnschrift" panose="020B0502040204020203" pitchFamily="34" charset="0"/>
              </a:rPr>
              <a:t> pela Oracle, o </a:t>
            </a:r>
            <a:r>
              <a:rPr lang="en-US" sz="1900" dirty="0" err="1">
                <a:latin typeface="Bahnschrift" panose="020B0502040204020203" pitchFamily="34" charset="0"/>
              </a:rPr>
              <a:t>seu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criador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temia</a:t>
            </a:r>
            <a:r>
              <a:rPr lang="en-US" sz="1900" dirty="0">
                <a:latin typeface="Bahnschrift" panose="020B0502040204020203" pitchFamily="34" charset="0"/>
              </a:rPr>
              <a:t> que o software </a:t>
            </a:r>
            <a:r>
              <a:rPr lang="en-US" sz="1900" dirty="0" err="1">
                <a:latin typeface="Bahnschrift" panose="020B0502040204020203" pitchFamily="34" charset="0"/>
              </a:rPr>
              <a:t>deixasse</a:t>
            </a:r>
            <a:r>
              <a:rPr lang="en-US" sz="1900" dirty="0">
                <a:latin typeface="Bahnschrift" panose="020B0502040204020203" pitchFamily="34" charset="0"/>
              </a:rPr>
              <a:t> de ser open-source e </a:t>
            </a:r>
            <a:r>
              <a:rPr lang="en-US" sz="1900" dirty="0" err="1">
                <a:latin typeface="Bahnschrift" panose="020B0502040204020203" pitchFamily="34" charset="0"/>
              </a:rPr>
              <a:t>tomasse</a:t>
            </a:r>
            <a:r>
              <a:rPr lang="en-US" sz="1900" dirty="0">
                <a:latin typeface="Bahnschrift" panose="020B0502040204020203" pitchFamily="34" charset="0"/>
              </a:rPr>
              <a:t> um </a:t>
            </a:r>
            <a:r>
              <a:rPr lang="en-US" sz="1900" dirty="0" err="1">
                <a:latin typeface="Bahnschrift" panose="020B0502040204020203" pitchFamily="34" charset="0"/>
              </a:rPr>
              <a:t>rumo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diferente</a:t>
            </a:r>
            <a:r>
              <a:rPr lang="en-US" sz="1900" dirty="0">
                <a:latin typeface="Bahnschrift" panose="020B0502040204020203" pitchFamily="34" charset="0"/>
              </a:rPr>
              <a:t>. </a:t>
            </a:r>
            <a:r>
              <a:rPr lang="en-US" sz="1900" dirty="0" err="1">
                <a:latin typeface="Bahnschrift" panose="020B0502040204020203" pitchFamily="34" charset="0"/>
              </a:rPr>
              <a:t>Modificando</a:t>
            </a:r>
            <a:r>
              <a:rPr lang="en-US" sz="1900" dirty="0">
                <a:latin typeface="Bahnschrift" panose="020B0502040204020203" pitchFamily="34" charset="0"/>
              </a:rPr>
              <a:t> o </a:t>
            </a:r>
            <a:r>
              <a:rPr lang="en-US" sz="1900" dirty="0" err="1">
                <a:latin typeface="Bahnschrift" panose="020B0502040204020203" pitchFamily="34" charset="0"/>
              </a:rPr>
              <a:t>código</a:t>
            </a:r>
            <a:r>
              <a:rPr lang="en-US" sz="1900" dirty="0">
                <a:latin typeface="Bahnschrift" panose="020B0502040204020203" pitchFamily="34" charset="0"/>
              </a:rPr>
              <a:t> do MySQL, </a:t>
            </a:r>
            <a:r>
              <a:rPr lang="en-US" sz="1900" dirty="0" err="1">
                <a:latin typeface="Bahnschrift" panose="020B0502040204020203" pitchFamily="34" charset="0"/>
              </a:rPr>
              <a:t>criou</a:t>
            </a:r>
            <a:r>
              <a:rPr lang="en-US" sz="1900" dirty="0">
                <a:latin typeface="Bahnschrift" panose="020B0502040204020203" pitchFamily="34" charset="0"/>
              </a:rPr>
              <a:t> o MariaDB.</a:t>
            </a:r>
          </a:p>
          <a:p>
            <a:endParaRPr lang="en-US" sz="1900" dirty="0">
              <a:latin typeface="Bahnschrift" panose="020B0502040204020203" pitchFamily="34" charset="0"/>
            </a:endParaRPr>
          </a:p>
          <a:p>
            <a:r>
              <a:rPr lang="en-US" sz="1900" dirty="0">
                <a:latin typeface="Bahnschrift" panose="020B0502040204020203" pitchFamily="34" charset="0"/>
              </a:rPr>
              <a:t>Uma </a:t>
            </a:r>
            <a:r>
              <a:rPr lang="en-US" sz="1900" dirty="0" err="1">
                <a:latin typeface="Bahnschrift" panose="020B0502040204020203" pitchFamily="34" charset="0"/>
              </a:rPr>
              <a:t>grande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parte</a:t>
            </a:r>
            <a:r>
              <a:rPr lang="en-US" sz="1900" dirty="0">
                <a:latin typeface="Bahnschrift" panose="020B0502040204020203" pitchFamily="34" charset="0"/>
              </a:rPr>
              <a:t> dos </a:t>
            </a:r>
            <a:r>
              <a:rPr lang="en-US" sz="1900" dirty="0" err="1">
                <a:latin typeface="Bahnschrift" panose="020B0502040204020203" pitchFamily="34" charset="0"/>
              </a:rPr>
              <a:t>desenvolvedores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originais</a:t>
            </a:r>
            <a:r>
              <a:rPr lang="en-US" sz="1900" dirty="0">
                <a:latin typeface="Bahnschrift" panose="020B0502040204020203" pitchFamily="34" charset="0"/>
              </a:rPr>
              <a:t> do MySQL </a:t>
            </a:r>
            <a:r>
              <a:rPr lang="en-US" sz="1900" dirty="0" err="1">
                <a:latin typeface="Bahnschrift" panose="020B0502040204020203" pitchFamily="34" charset="0"/>
              </a:rPr>
              <a:t>trabalham</a:t>
            </a:r>
            <a:r>
              <a:rPr lang="en-US" sz="1900" dirty="0">
                <a:latin typeface="Bahnschrift" panose="020B0502040204020203" pitchFamily="34" charset="0"/>
              </a:rPr>
              <a:t> agora para o MariaDB. </a:t>
            </a:r>
            <a:endParaRPr lang="pt-BR" sz="1900" dirty="0">
              <a:latin typeface="Bahnschrift" panose="020B0502040204020203" pitchFamily="34" charset="0"/>
            </a:endParaRPr>
          </a:p>
        </p:txBody>
      </p:sp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DCBE8CB-A3A6-4C09-D2F5-3469022D28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795" r="1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283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020696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Referências comerciais</a:t>
            </a:r>
          </a:p>
        </p:txBody>
      </p:sp>
    </p:spTree>
    <p:extLst>
      <p:ext uri="{BB962C8B-B14F-4D97-AF65-F5344CB8AC3E}">
        <p14:creationId xmlns:p14="http://schemas.microsoft.com/office/powerpoint/2010/main" val="220057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7209719" cy="5758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Descrição Geral do Produto</a:t>
            </a:r>
          </a:p>
        </p:txBody>
      </p:sp>
      <p:sp>
        <p:nvSpPr>
          <p:cNvPr id="76" name="Marcador de Posição do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STP</a:t>
            </a:r>
          </a:p>
        </p:txBody>
      </p:sp>
      <p:sp>
        <p:nvSpPr>
          <p:cNvPr id="77" name="Marcador de Posição do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717358" cy="92535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1600" dirty="0">
                <a:latin typeface="Bahnschrift" panose="020B0502040204020203" pitchFamily="34" charset="0"/>
              </a:rPr>
              <a:t>Cabo UTP (5 m) – 4€ - </a:t>
            </a:r>
            <a:r>
              <a:rPr lang="pt-PT" sz="1600" dirty="0">
                <a:latin typeface="Bahnschrift" panose="020B0502040204020203" pitchFamily="34" charset="0"/>
                <a:hlinkClick r:id="rId3"/>
              </a:rPr>
              <a:t>clubtek.pt</a:t>
            </a:r>
            <a:endParaRPr lang="pt-PT" sz="1600" dirty="0">
              <a:latin typeface="Bahnschrift" panose="020B0502040204020203" pitchFamily="34" charset="0"/>
            </a:endParaRPr>
          </a:p>
          <a:p>
            <a:pPr rtl="0"/>
            <a:r>
              <a:rPr lang="pt-PT" sz="1600" dirty="0">
                <a:latin typeface="Bahnschrift" panose="020B0502040204020203" pitchFamily="34" charset="0"/>
              </a:rPr>
              <a:t>Cabo UTP (50 m) – 75,66€ - </a:t>
            </a:r>
            <a:r>
              <a:rPr lang="pt-PT" sz="1600" dirty="0">
                <a:latin typeface="Bahnschrift" panose="020B0502040204020203" pitchFamily="34" charset="0"/>
                <a:hlinkClick r:id="rId4"/>
              </a:rPr>
              <a:t>fnac.pt</a:t>
            </a:r>
            <a:endParaRPr lang="pt-PT" sz="1600" dirty="0">
              <a:latin typeface="Bahnschrift" panose="020B0502040204020203" pitchFamily="34" charset="0"/>
            </a:endParaRPr>
          </a:p>
        </p:txBody>
      </p:sp>
      <p:sp>
        <p:nvSpPr>
          <p:cNvPr id="97" name="Marcador de Posição do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8"/>
            <a:ext cx="3823283" cy="34816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pc="100" dirty="0"/>
              <a:t>UTP</a:t>
            </a:r>
          </a:p>
        </p:txBody>
      </p:sp>
      <p:sp>
        <p:nvSpPr>
          <p:cNvPr id="96" name="Marcador de Posição do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598488" cy="636682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pt-PT" sz="1600" dirty="0">
                <a:latin typeface="Bahnschrift" panose="020B0502040204020203" pitchFamily="34" charset="0"/>
              </a:rPr>
              <a:t>Cabo STP (5 m ) – 8€ - </a:t>
            </a:r>
            <a:r>
              <a:rPr lang="pt-PT" sz="1600" dirty="0">
                <a:latin typeface="Bahnschrift" panose="020B0502040204020203" pitchFamily="34" charset="0"/>
                <a:hlinkClick r:id="rId5"/>
              </a:rPr>
              <a:t>weip.pt</a:t>
            </a:r>
            <a:endParaRPr lang="pt-PT" sz="1600" dirty="0">
              <a:latin typeface="Bahnschrift" panose="020B0502040204020203" pitchFamily="34" charset="0"/>
            </a:endParaRPr>
          </a:p>
          <a:p>
            <a:r>
              <a:rPr lang="pt-PT" sz="1600" dirty="0">
                <a:latin typeface="Bahnschrift" panose="020B0502040204020203" pitchFamily="34" charset="0"/>
              </a:rPr>
              <a:t>Cabo STP (50 m ) – 89,15€ - </a:t>
            </a:r>
            <a:r>
              <a:rPr lang="pt-PT" sz="1600" dirty="0">
                <a:latin typeface="Bahnschrift" panose="020B0502040204020203" pitchFamily="34" charset="0"/>
                <a:hlinkClick r:id="rId6"/>
              </a:rPr>
              <a:t>fnac.pt</a:t>
            </a:r>
            <a:endParaRPr lang="pt-PT" sz="1600" dirty="0">
              <a:latin typeface="Bahnschrift" panose="020B0502040204020203" pitchFamily="34" charset="0"/>
            </a:endParaRPr>
          </a:p>
        </p:txBody>
      </p:sp>
      <p:sp>
        <p:nvSpPr>
          <p:cNvPr id="99" name="Marcador de Posição do Texto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Fibra Ótica</a:t>
            </a:r>
          </a:p>
        </p:txBody>
      </p:sp>
      <p:sp>
        <p:nvSpPr>
          <p:cNvPr id="98" name="Marcador de Posição do Texto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>
                <a:latin typeface="Bahnschrift" panose="020B0502040204020203" pitchFamily="34" charset="0"/>
              </a:rPr>
              <a:t>Monomodo</a:t>
            </a:r>
            <a:r>
              <a:rPr lang="pt-PT" dirty="0">
                <a:latin typeface="Bahnschrift" panose="020B0502040204020203" pitchFamily="34" charset="0"/>
              </a:rPr>
              <a:t> (5m) – 15€ - </a:t>
            </a:r>
            <a:r>
              <a:rPr lang="pt-PT" dirty="0">
                <a:latin typeface="Bahnschrift" panose="020B0502040204020203" pitchFamily="34" charset="0"/>
                <a:hlinkClick r:id="rId7"/>
              </a:rPr>
              <a:t>fnac.pt</a:t>
            </a:r>
            <a:endParaRPr lang="pt-PT" dirty="0">
              <a:latin typeface="Bahnschrift" panose="020B0502040204020203" pitchFamily="34" charset="0"/>
            </a:endParaRPr>
          </a:p>
          <a:p>
            <a:pPr rtl="0"/>
            <a:r>
              <a:rPr lang="pt-PT" dirty="0" err="1">
                <a:latin typeface="Bahnschrift" panose="020B0502040204020203" pitchFamily="34" charset="0"/>
              </a:rPr>
              <a:t>Monomodo</a:t>
            </a:r>
            <a:r>
              <a:rPr lang="pt-PT" dirty="0">
                <a:latin typeface="Bahnschrift" panose="020B0502040204020203" pitchFamily="34" charset="0"/>
              </a:rPr>
              <a:t> (50 m) – 80€ - </a:t>
            </a:r>
            <a:r>
              <a:rPr lang="pt-PT" dirty="0">
                <a:latin typeface="Bahnschrift" panose="020B0502040204020203" pitchFamily="34" charset="0"/>
                <a:hlinkClick r:id="rId8"/>
              </a:rPr>
              <a:t>fnac.pt</a:t>
            </a:r>
            <a:endParaRPr lang="pt-PT" dirty="0">
              <a:latin typeface="Bahnschrift" panose="020B0502040204020203" pitchFamily="34" charset="0"/>
            </a:endParaRPr>
          </a:p>
        </p:txBody>
      </p:sp>
      <p:sp>
        <p:nvSpPr>
          <p:cNvPr id="101" name="Marcador de Posição do Texto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Coaxial</a:t>
            </a:r>
          </a:p>
        </p:txBody>
      </p:sp>
      <p:sp>
        <p:nvSpPr>
          <p:cNvPr id="100" name="Marcador de Posição do Texto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Concebido com a ajuda e a colaboração de especialistas na área</a:t>
            </a:r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12</a:t>
            </a:fld>
            <a:endParaRPr lang="pt-PT"/>
          </a:p>
        </p:txBody>
      </p:sp>
      <p:sp>
        <p:nvSpPr>
          <p:cNvPr id="41" name="Marcador de Posição da Data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pic>
        <p:nvPicPr>
          <p:cNvPr id="4" name="Marcador de Posição da Imagem 3">
            <a:extLst>
              <a:ext uri="{FF2B5EF4-FFF2-40B4-BE49-F238E27FC236}">
                <a16:creationId xmlns:a16="http://schemas.microsoft.com/office/drawing/2014/main" id="{6F5640C4-0810-ED88-4428-8DA571EA8BD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9"/>
          <a:srcRect t="131" b="131"/>
          <a:stretch>
            <a:fillRect/>
          </a:stretch>
        </p:blipFill>
        <p:spPr>
          <a:xfrm>
            <a:off x="4189413" y="1819275"/>
            <a:ext cx="604837" cy="60325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Marcador de Posição da Imagem 12">
            <a:extLst>
              <a:ext uri="{FF2B5EF4-FFF2-40B4-BE49-F238E27FC236}">
                <a16:creationId xmlns:a16="http://schemas.microsoft.com/office/drawing/2014/main" id="{00A08A01-DFFB-929D-DADA-D60D99C2F24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0"/>
          <a:srcRect/>
          <a:stretch>
            <a:fillRect/>
          </a:stretch>
        </p:blipFill>
        <p:spPr>
          <a:xfrm>
            <a:off x="7913688" y="1819275"/>
            <a:ext cx="603250" cy="603250"/>
          </a:xfrm>
        </p:spPr>
      </p:pic>
      <p:pic>
        <p:nvPicPr>
          <p:cNvPr id="10" name="Marcador de Posição da Imagem 6">
            <a:extLst>
              <a:ext uri="{FF2B5EF4-FFF2-40B4-BE49-F238E27FC236}">
                <a16:creationId xmlns:a16="http://schemas.microsoft.com/office/drawing/2014/main" id="{8BD90869-F2CC-9A7A-8012-FD88A535836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11"/>
          <a:srcRect l="18730" r="18730"/>
          <a:stretch/>
        </p:blipFill>
        <p:spPr>
          <a:xfrm>
            <a:off x="4189413" y="4281488"/>
            <a:ext cx="604837" cy="603250"/>
          </a:xfrm>
        </p:spPr>
      </p:pic>
      <p:pic>
        <p:nvPicPr>
          <p:cNvPr id="18" name="Marcador de Posição da Imagem 17">
            <a:extLst>
              <a:ext uri="{FF2B5EF4-FFF2-40B4-BE49-F238E27FC236}">
                <a16:creationId xmlns:a16="http://schemas.microsoft.com/office/drawing/2014/main" id="{BE5A7145-776C-8D0F-39CF-E1ECBDEC06CB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2"/>
          <a:srcRect t="131" b="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498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Problema</a:t>
            </a:r>
          </a:p>
        </p:txBody>
      </p:sp>
      <p:sp>
        <p:nvSpPr>
          <p:cNvPr id="41" name="Marcador de Posição do Texto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Clientes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66% de Consumidores dos EUA</a:t>
            </a:r>
          </a:p>
          <a:p>
            <a:pPr rtl="0"/>
            <a:r>
              <a:rPr lang="pt-PT" dirty="0"/>
              <a:t>gastam dinheiro em vários produtos que apenas resolvem parcialmente o seu problema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6" y="1873815"/>
            <a:ext cx="277928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Lacuna no mercado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2178444"/>
            <a:ext cx="2632419" cy="12910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Poucos, ou nenhuns, produtos no mercado ajudam os clientes como os nossos</a:t>
            </a:r>
          </a:p>
        </p:txBody>
      </p:sp>
      <p:sp>
        <p:nvSpPr>
          <p:cNvPr id="45" name="Marcador de Posição do Texto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Custos</a:t>
            </a:r>
          </a:p>
        </p:txBody>
      </p:sp>
      <p:sp>
        <p:nvSpPr>
          <p:cNvPr id="71" name="Marcador de Posição do Texto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Quebra na produtividade que custa milhares de euros aos consumidores </a:t>
            </a:r>
          </a:p>
        </p:txBody>
      </p:sp>
      <p:sp>
        <p:nvSpPr>
          <p:cNvPr id="43" name="Marcador de Posição do Texto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556578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Finanças</a:t>
            </a:r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632418" cy="12910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 Geração Y representam cerca de um quarto dos 48 mil milhões de euros gastos noutros produtos em 2018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13</a:t>
            </a:fld>
            <a:endParaRPr lang="pt-PT" dirty="0"/>
          </a:p>
        </p:txBody>
      </p:sp>
      <p:sp>
        <p:nvSpPr>
          <p:cNvPr id="76" name="Marcador de Posição da Data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Solução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91" name="Marcador de Posição da Imagem 90" descr="ícone de mercado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/>
          <a:stretch>
            <a:fillRect/>
          </a:stretch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Reduzir a lacuna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 nosso produto facilita a vida dos consumidores, e nenhum outro produto no mercado oferece as mesmas funcionalidades</a:t>
            </a:r>
          </a:p>
        </p:txBody>
      </p:sp>
      <p:pic>
        <p:nvPicPr>
          <p:cNvPr id="92" name="Marcador de Posição da Imagem 91" descr="ícone de grupo de pessoas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Público-alvo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Geração Z (18-25 anos)</a:t>
            </a:r>
          </a:p>
        </p:txBody>
      </p:sp>
      <p:pic>
        <p:nvPicPr>
          <p:cNvPr id="93" name="Marcador de Posição da Imagem 92" descr="ícone de mealheiro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6750" y="4218499"/>
            <a:ext cx="270147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Poupança de custos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Reduzir as despesas para produtos de substituição </a:t>
            </a:r>
          </a:p>
        </p:txBody>
      </p:sp>
      <p:pic>
        <p:nvPicPr>
          <p:cNvPr id="94" name="Marcador de Posição da Imagem 93" descr="ícone de pilha de documentos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Fácil de utilizar</a:t>
            </a:r>
          </a:p>
        </p:txBody>
      </p:sp>
      <p:sp>
        <p:nvSpPr>
          <p:cNvPr id="30" name="Marcador de Posição do Texto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Design simples que dá aos clientes a informação específica de que precisam</a:t>
            </a:r>
          </a:p>
          <a:p>
            <a:pPr rtl="0"/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14</a:t>
            </a:fld>
            <a:endParaRPr lang="pt-PT" dirty="0"/>
          </a:p>
        </p:txBody>
      </p:sp>
      <p:sp>
        <p:nvSpPr>
          <p:cNvPr id="16" name="Marcador de Posição da Data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7209719" cy="5758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Descrição Geral do Produto</a:t>
            </a:r>
          </a:p>
        </p:txBody>
      </p:sp>
      <p:pic>
        <p:nvPicPr>
          <p:cNvPr id="42" name="Marcador de Posição da Imagem 41" descr="Ícone de caixa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Marcador de Posição do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Exclusivo</a:t>
            </a:r>
          </a:p>
        </p:txBody>
      </p:sp>
      <p:sp>
        <p:nvSpPr>
          <p:cNvPr id="77" name="Marcador de Posição do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7"/>
            <a:ext cx="3221384" cy="92535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Único produto dedicado especificamente a este mercado de nicho</a:t>
            </a:r>
          </a:p>
        </p:txBody>
      </p:sp>
      <p:pic>
        <p:nvPicPr>
          <p:cNvPr id="43" name="Marcador de Posição da Imagem 42" descr="ícone de mercado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Marcador de Posição do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8"/>
            <a:ext cx="3823283" cy="34816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pc="100" dirty="0"/>
              <a:t>Primeiro a entrar no mercado</a:t>
            </a:r>
          </a:p>
        </p:txBody>
      </p:sp>
      <p:sp>
        <p:nvSpPr>
          <p:cNvPr id="96" name="Marcador de Posição do Texto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Primeiro produto com design elegante que é sofisticado e funcional</a:t>
            </a:r>
          </a:p>
        </p:txBody>
      </p:sp>
      <p:pic>
        <p:nvPicPr>
          <p:cNvPr id="45" name="Marcador de Posição da Imagem 44" descr="Bloco de notas com ícone de lista de verificação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Marcador de Posição do Texto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Testado</a:t>
            </a:r>
          </a:p>
        </p:txBody>
      </p:sp>
      <p:sp>
        <p:nvSpPr>
          <p:cNvPr id="98" name="Marcador de Posição do Texto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Testes realizados com estudantes universitários na área</a:t>
            </a:r>
          </a:p>
        </p:txBody>
      </p:sp>
      <p:pic>
        <p:nvPicPr>
          <p:cNvPr id="44" name="Marcador de Posição da Imagem 43" descr="ícone de duas pessoas a falar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/>
          <a:srcRect t="131" b="131"/>
          <a:stretch>
            <a:fillRect/>
          </a:stretch>
        </p:blipFill>
        <p:spPr>
          <a:xfrm>
            <a:off x="7906631" y="4298696"/>
            <a:ext cx="603504" cy="603504"/>
          </a:xfrm>
          <a:prstGeom prst="rect">
            <a:avLst/>
          </a:prstGeom>
        </p:spPr>
      </p:pic>
      <p:sp>
        <p:nvSpPr>
          <p:cNvPr id="101" name="Marcador de Posição do Texto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Autêntico</a:t>
            </a:r>
          </a:p>
        </p:txBody>
      </p:sp>
      <p:sp>
        <p:nvSpPr>
          <p:cNvPr id="100" name="Marcador de Posição do Texto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Concebido com a ajuda e a colaboração de especialistas na área</a:t>
            </a:r>
          </a:p>
        </p:txBody>
      </p:sp>
      <p:sp>
        <p:nvSpPr>
          <p:cNvPr id="19" name="Marcador de Posição do Rodapé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15</a:t>
            </a:fld>
            <a:endParaRPr lang="pt-PT"/>
          </a:p>
        </p:txBody>
      </p:sp>
      <p:sp>
        <p:nvSpPr>
          <p:cNvPr id="41" name="Marcador de Posição da Data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594" y="1823626"/>
            <a:ext cx="5824073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Benefícios do Produto</a:t>
            </a:r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2807310"/>
            <a:ext cx="5824073" cy="194014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Produto arrojado e elegante</a:t>
            </a:r>
          </a:p>
          <a:p>
            <a:pPr rtl="0"/>
            <a:r>
              <a:rPr lang="pt-PT" dirty="0"/>
              <a:t>Áreas para ligações com a comunidade</a:t>
            </a:r>
          </a:p>
          <a:p>
            <a:pPr rtl="0"/>
            <a:r>
              <a:rPr lang="pt-PT" dirty="0"/>
              <a:t>Loja online e troca de mercado</a:t>
            </a:r>
          </a:p>
          <a:p>
            <a:pPr rtl="0"/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16</a:t>
            </a:fld>
            <a:endParaRPr lang="pt-PT"/>
          </a:p>
        </p:txBody>
      </p:sp>
      <p:sp>
        <p:nvSpPr>
          <p:cNvPr id="44" name="Marcador de Posição da Data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Descrição Geral da Empresa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Modelo de Negócios</a:t>
            </a:r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Investigação</a:t>
            </a:r>
          </a:p>
        </p:txBody>
      </p:sp>
      <p:sp>
        <p:nvSpPr>
          <p:cNvPr id="41" name="Marcador de Posição do Texto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4881" y="3766050"/>
            <a:ext cx="3327356" cy="11489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Baseámos a nossa investigação nas tendências de mercado e nas redes sociais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Síntese</a:t>
            </a:r>
          </a:p>
        </p:txBody>
      </p:sp>
      <p:sp>
        <p:nvSpPr>
          <p:cNvPr id="43" name="Marcador de Posição do Texto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63142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Acreditamos que as pessoas precisam de mais produtos especificamente dedicados a este nicho de mercado</a:t>
            </a:r>
          </a:p>
        </p:txBody>
      </p:sp>
      <p:sp>
        <p:nvSpPr>
          <p:cNvPr id="44" name="Marcador de Posição do Texto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Design</a:t>
            </a:r>
          </a:p>
        </p:txBody>
      </p:sp>
      <p:sp>
        <p:nvSpPr>
          <p:cNvPr id="45" name="Marcador de Posição do Texto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Minimalista e fácil de utilizar ​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18</a:t>
            </a:fld>
            <a:endParaRPr lang="pt-PT"/>
          </a:p>
        </p:txBody>
      </p:sp>
      <p:sp>
        <p:nvSpPr>
          <p:cNvPr id="35" name="Marcador de Posição da Data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212786"/>
            <a:ext cx="5097428" cy="1482290"/>
          </a:xfrm>
        </p:spPr>
        <p:txBody>
          <a:bodyPr rtlCol="0"/>
          <a:lstStyle>
            <a:defPPr>
              <a:defRPr lang="pt-PT"/>
            </a:defPPr>
          </a:lstStyle>
          <a:p>
            <a:pPr rtl="0">
              <a:lnSpc>
                <a:spcPct val="100000"/>
              </a:lnSpc>
            </a:pPr>
            <a:r>
              <a:rPr lang="pt-PT" dirty="0"/>
              <a:t>Descrição geral da oportunidade de mercado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2337" y="3400981"/>
            <a:ext cx="2693128" cy="991689"/>
          </a:xfrm>
        </p:spPr>
        <p:txBody>
          <a:bodyPr rtlCol="0"/>
          <a:lstStyle>
            <a:defPPr>
              <a:defRPr lang="pt-PT"/>
            </a:defPPr>
          </a:lstStyle>
          <a:p>
            <a:pPr lvl="0" rtl="0"/>
            <a:r>
              <a:rPr lang="pt-PT" sz="3500" dirty="0"/>
              <a:t>3 </a:t>
            </a:r>
            <a:r>
              <a:rPr lang="pt-PT" sz="3500" dirty="0" err="1"/>
              <a:t>m.M</a:t>
            </a:r>
            <a:r>
              <a:rPr lang="pt-PT" sz="3500" dirty="0"/>
              <a:t>. €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336" y="4670980"/>
            <a:ext cx="2693129" cy="115163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Oportunidade para criar</a:t>
            </a:r>
          </a:p>
          <a:p>
            <a:pPr rtl="0"/>
            <a:r>
              <a:rPr lang="pt-PT" dirty="0"/>
              <a:t>Mercado totalmente inclusivo</a:t>
            </a:r>
          </a:p>
          <a:p>
            <a:pPr rtl="0"/>
            <a:r>
              <a:rPr lang="pt-PT" dirty="0"/>
              <a:t>Mercado potencial total</a:t>
            </a:r>
          </a:p>
        </p:txBody>
      </p:sp>
      <p:sp>
        <p:nvSpPr>
          <p:cNvPr id="52" name="Marcador de Posição do Texto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87933" y="3400981"/>
            <a:ext cx="2693128" cy="99168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500" dirty="0"/>
              <a:t>1 </a:t>
            </a:r>
            <a:r>
              <a:rPr lang="pt-PT" sz="3500" dirty="0" err="1"/>
              <a:t>m.M</a:t>
            </a:r>
            <a:r>
              <a:rPr lang="pt-PT" sz="3500" dirty="0"/>
              <a:t>. €</a:t>
            </a:r>
          </a:p>
        </p:txBody>
      </p:sp>
      <p:sp>
        <p:nvSpPr>
          <p:cNvPr id="49" name="Marcador de Posição do Texto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87931" y="4670980"/>
            <a:ext cx="2693129" cy="115163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Liberdade para inventar</a:t>
            </a:r>
          </a:p>
          <a:p>
            <a:pPr rtl="0"/>
            <a:r>
              <a:rPr lang="pt-PT" dirty="0"/>
              <a:t>Mercado seletivamente inclusivo</a:t>
            </a:r>
          </a:p>
          <a:p>
            <a:pPr rtl="0"/>
            <a:r>
              <a:rPr lang="pt-PT" dirty="0"/>
              <a:t>Mercado operacional disponível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8182F801-E17C-4A69-AD17-239F51B8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3530" y="3400981"/>
            <a:ext cx="2693128" cy="99168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3500"/>
              <a:t>2 m.M. €</a:t>
            </a:r>
          </a:p>
        </p:txBody>
      </p:sp>
      <p:sp>
        <p:nvSpPr>
          <p:cNvPr id="51" name="Marcador de Posição do Texto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83528" y="4670980"/>
            <a:ext cx="2968480" cy="115163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Pouca concorrência</a:t>
            </a:r>
          </a:p>
          <a:p>
            <a:pPr rtl="0"/>
            <a:r>
              <a:rPr lang="pt-PT" dirty="0"/>
              <a:t>Mercado especificamente direcionado</a:t>
            </a:r>
          </a:p>
          <a:p>
            <a:pPr rtl="0"/>
            <a:r>
              <a:rPr lang="pt-PT" dirty="0"/>
              <a:t>Mercado operacional alcançável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19</a:t>
            </a:fld>
            <a:endParaRPr lang="pt-PT"/>
          </a:p>
        </p:txBody>
      </p:sp>
      <p:sp>
        <p:nvSpPr>
          <p:cNvPr id="347" name="Marcador de Posição da Data 346">
            <a:extLst>
              <a:ext uri="{FF2B5EF4-FFF2-40B4-BE49-F238E27FC236}">
                <a16:creationId xmlns:a16="http://schemas.microsoft.com/office/drawing/2014/main" id="{02F3D276-B9E7-4EE4-929B-A726A0D5D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219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24785493-3983-4D5B-89C1-18CAAE0A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95959" y="4533900"/>
            <a:ext cx="219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06" y="4533900"/>
            <a:ext cx="219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O que São dados e </a:t>
            </a:r>
            <a:r>
              <a:rPr lang="en-US" dirty="0" err="1"/>
              <a:t>informação</a:t>
            </a:r>
            <a:r>
              <a:rPr lang="en-US" dirty="0"/>
              <a:t>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370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203066"/>
            <a:ext cx="5097428" cy="1390840"/>
          </a:xfrm>
        </p:spPr>
        <p:txBody>
          <a:bodyPr rtlCol="0"/>
          <a:lstStyle>
            <a:defPPr>
              <a:defRPr lang="pt-PT"/>
            </a:defPPr>
          </a:lstStyle>
          <a:p>
            <a:pPr rtl="0">
              <a:lnSpc>
                <a:spcPct val="100000"/>
              </a:lnSpc>
            </a:pPr>
            <a:r>
              <a:rPr lang="pt-PT" noProof="0" dirty="0"/>
              <a:t>Comparação de oportunidades de mercado</a:t>
            </a:r>
            <a:br>
              <a:rPr lang="pt-PT" dirty="0"/>
            </a:br>
            <a:endParaRPr lang="pt-PT" dirty="0"/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6795" y="2724048"/>
            <a:ext cx="2646676" cy="10723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 dirty="0"/>
              <a:t>3 </a:t>
            </a:r>
            <a:r>
              <a:rPr lang="pt-PT" sz="4000" dirty="0" err="1"/>
              <a:t>m.M</a:t>
            </a:r>
            <a:r>
              <a:rPr lang="pt-PT" sz="4000" dirty="0"/>
              <a:t>. €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67209" y="2930881"/>
            <a:ext cx="3639904" cy="38774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Oportunidade para Construir</a:t>
            </a:r>
          </a:p>
        </p:txBody>
      </p:sp>
      <p:sp>
        <p:nvSpPr>
          <p:cNvPr id="36" name="Marcador de Posição do Texto 35">
            <a:extLst>
              <a:ext uri="{FF2B5EF4-FFF2-40B4-BE49-F238E27FC236}">
                <a16:creationId xmlns:a16="http://schemas.microsoft.com/office/drawing/2014/main" id="{89ED8224-AD26-4331-B8E0-5E0DB51640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7209" y="3282057"/>
            <a:ext cx="3639904" cy="4817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Receita ao longo de 12 meses</a:t>
            </a:r>
            <a:endParaRPr lang="pt-PT" dirty="0"/>
          </a:p>
        </p:txBody>
      </p:sp>
      <p:sp>
        <p:nvSpPr>
          <p:cNvPr id="125" name="Marcador de Posição do Texto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66795" y="3882118"/>
            <a:ext cx="2646676" cy="10723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 dirty="0"/>
              <a:t>2 m.M. €</a:t>
            </a:r>
          </a:p>
        </p:txBody>
      </p:sp>
      <p:sp>
        <p:nvSpPr>
          <p:cNvPr id="159" name="Marcador de Posição do Texto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67209" y="4097257"/>
            <a:ext cx="3639905" cy="38774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Liberdade para Inventar</a:t>
            </a:r>
          </a:p>
        </p:txBody>
      </p:sp>
      <p:sp>
        <p:nvSpPr>
          <p:cNvPr id="160" name="Marcador de Posição do Texto 159">
            <a:extLst>
              <a:ext uri="{FF2B5EF4-FFF2-40B4-BE49-F238E27FC236}">
                <a16:creationId xmlns:a16="http://schemas.microsoft.com/office/drawing/2014/main" id="{55622651-7802-488B-BD31-0AB8ED0CD3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67209" y="4448433"/>
            <a:ext cx="3639905" cy="4817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Quota de mercado</a:t>
            </a:r>
          </a:p>
        </p:txBody>
      </p:sp>
      <p:sp>
        <p:nvSpPr>
          <p:cNvPr id="194" name="Marcador de Posição do Texto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66795" y="5046627"/>
            <a:ext cx="2646676" cy="10723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/>
              <a:t>1 m.M. €</a:t>
            </a:r>
          </a:p>
        </p:txBody>
      </p:sp>
      <p:sp>
        <p:nvSpPr>
          <p:cNvPr id="209" name="Marcador de Posição do Texto 208">
            <a:extLst>
              <a:ext uri="{FF2B5EF4-FFF2-40B4-BE49-F238E27FC236}">
                <a16:creationId xmlns:a16="http://schemas.microsoft.com/office/drawing/2014/main" id="{A4FFE943-298E-4CF4-BA89-7378291F7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58730" y="5267189"/>
            <a:ext cx="3639905" cy="38774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Pouca Concorrência</a:t>
            </a:r>
          </a:p>
        </p:txBody>
      </p:sp>
      <p:sp>
        <p:nvSpPr>
          <p:cNvPr id="210" name="Marcador de Posição do Texto 209">
            <a:extLst>
              <a:ext uri="{FF2B5EF4-FFF2-40B4-BE49-F238E27FC236}">
                <a16:creationId xmlns:a16="http://schemas.microsoft.com/office/drawing/2014/main" id="{8EC4802F-F2B0-43C0-A6C4-7B8C3D2EC6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258730" y="5618365"/>
            <a:ext cx="3639905" cy="4817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Mercado alcançável</a:t>
            </a:r>
            <a:endParaRPr lang="pt-PT" dirty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FEA145A6-660C-42A7-85AF-AF42E3C0A892}" type="slidenum">
              <a:rPr lang="pt-PT" smtClean="0"/>
              <a:pPr rtl="0"/>
              <a:t>20</a:t>
            </a:fld>
            <a:endParaRPr lang="pt-PT" dirty="0"/>
          </a:p>
        </p:txBody>
      </p:sp>
      <p:sp>
        <p:nvSpPr>
          <p:cNvPr id="152" name="Marcador de Posição da Data 151">
            <a:extLst>
              <a:ext uri="{FF2B5EF4-FFF2-40B4-BE49-F238E27FC236}">
                <a16:creationId xmlns:a16="http://schemas.microsoft.com/office/drawing/2014/main" id="{2ED32D40-BFA8-4674-A900-4CD4235C1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286621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4024379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518254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 nossa concorrência</a:t>
            </a:r>
          </a:p>
        </p:txBody>
      </p:sp>
      <p:sp>
        <p:nvSpPr>
          <p:cNvPr id="48" name="Marcador de Posição do Texto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CoNTOSO</a:t>
            </a:r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 preço do nosso produto é inferior ao de outras empresas no mercado</a:t>
            </a:r>
          </a:p>
          <a:p>
            <a:pPr rtl="0"/>
            <a:r>
              <a:rPr lang="pt-PT"/>
              <a:t>O design é simples e fácil de utilizar, em comparação com os designs complexos dos concorrentes</a:t>
            </a:r>
          </a:p>
          <a:p>
            <a:pPr rtl="0"/>
            <a:r>
              <a:rPr lang="pt-PT"/>
              <a:t>Os preços acessíveis são o principal atrativo para os consumidores do nosso produto</a:t>
            </a:r>
          </a:p>
          <a:p>
            <a:pPr rtl="0"/>
            <a:endParaRPr lang="pt-PT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concorrentes</a:t>
            </a:r>
          </a:p>
        </p:txBody>
      </p:sp>
      <p:sp>
        <p:nvSpPr>
          <p:cNvPr id="50" name="Marcador de Posição do Texto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51424"/>
            <a:ext cx="4172533" cy="23296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Empresa A</a:t>
            </a:r>
            <a:br>
              <a:rPr lang="pt-PT"/>
            </a:br>
            <a:r>
              <a:rPr lang="pt-PT"/>
              <a:t>O produto é mais caro</a:t>
            </a:r>
          </a:p>
          <a:p>
            <a:pPr rtl="0"/>
            <a:r>
              <a:rPr lang="pt-PT"/>
              <a:t>Empresas B e C</a:t>
            </a:r>
            <a:br>
              <a:rPr lang="pt-PT"/>
            </a:br>
            <a:r>
              <a:rPr lang="pt-PT"/>
              <a:t>O produto é dispendioso e inconveniente de utilizar</a:t>
            </a:r>
          </a:p>
          <a:p>
            <a:pPr rtl="0"/>
            <a:r>
              <a:rPr lang="pt-PT"/>
              <a:t>Empresas D e E</a:t>
            </a:r>
            <a:br>
              <a:rPr lang="pt-PT"/>
            </a:br>
            <a:r>
              <a:rPr lang="pt-PT"/>
              <a:t>O produto é acessível, mas de utilização inconveniente</a:t>
            </a:r>
          </a:p>
        </p:txBody>
      </p:sp>
      <p:sp>
        <p:nvSpPr>
          <p:cNvPr id="43" name="Marcador de Posição do Rodapé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4" name="Marcador de Posição do Número do Diapositivo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21</a:t>
            </a:fld>
            <a:endParaRPr lang="pt-PT"/>
          </a:p>
        </p:txBody>
      </p:sp>
      <p:sp>
        <p:nvSpPr>
          <p:cNvPr id="18" name="Marcador de Posição da Data 17">
            <a:extLst>
              <a:ext uri="{FF2B5EF4-FFF2-40B4-BE49-F238E27FC236}">
                <a16:creationId xmlns:a16="http://schemas.microsoft.com/office/drawing/2014/main" id="{730335FD-83D9-40F9-BCF7-E66D50AA1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319B9FFB-0977-4525-8A44-982CB03E8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3820" y="2123274"/>
            <a:ext cx="1002380" cy="100238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2F7667-6964-4684-A3BD-F37CCB6F5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0312" y="4204682"/>
            <a:ext cx="1002380" cy="1002380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9BF04E-4802-4FB1-8AD8-B55952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2835" y="4379153"/>
            <a:ext cx="1002380" cy="1002380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85C500-FA8C-47EB-A9D6-D73CEC78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802" y="4066610"/>
            <a:ext cx="1002380" cy="1002380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8F4A0-5A3F-4793-948C-37C7F63B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6945" y="4940495"/>
            <a:ext cx="1002380" cy="1002380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FDAC96-A13C-45C8-85D9-E76C3F07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04833" y="1861234"/>
            <a:ext cx="1584471" cy="158447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6" name="Título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noProof="0" dirty="0"/>
              <a:t>Gráfico da nossa concorrência</a:t>
            </a:r>
            <a:br>
              <a:rPr lang="pt-PT" dirty="0"/>
            </a:br>
            <a:endParaRPr lang="pt-PT" dirty="0"/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778AC672-B3A8-4818-A2DD-4AC4E09C21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206" y="1599947"/>
            <a:ext cx="1706965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conveniente</a:t>
            </a:r>
          </a:p>
        </p:txBody>
      </p:sp>
      <p:sp>
        <p:nvSpPr>
          <p:cNvPr id="107" name="Marcador de Posição do Texto 106">
            <a:extLst>
              <a:ext uri="{FF2B5EF4-FFF2-40B4-BE49-F238E27FC236}">
                <a16:creationId xmlns:a16="http://schemas.microsoft.com/office/drawing/2014/main" id="{D03D5EA3-71CF-48D3-9275-FD6D80F021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3421" y="2378452"/>
            <a:ext cx="1183179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F4EE2917-789E-49D4-B116-1CFBDB471D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43586" y="2129182"/>
            <a:ext cx="1706965" cy="104857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Contoso</a:t>
            </a:r>
            <a:endParaRPr lang="pt-PT" dirty="0"/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926BA2DA-C2D4-4602-A901-B6642B650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2861" y="3528829"/>
            <a:ext cx="1380681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dispendioso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09D3632F-CFE2-4072-8A8C-DF1D84B0A5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1018" y="3528829"/>
            <a:ext cx="1380681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Acessível</a:t>
            </a:r>
          </a:p>
        </p:txBody>
      </p:sp>
      <p:sp>
        <p:nvSpPr>
          <p:cNvPr id="119" name="Marcador de Posição do Texto 118">
            <a:extLst>
              <a:ext uri="{FF2B5EF4-FFF2-40B4-BE49-F238E27FC236}">
                <a16:creationId xmlns:a16="http://schemas.microsoft.com/office/drawing/2014/main" id="{0F7C41D5-D65D-452F-93E8-B49828DD85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2436" y="4634331"/>
            <a:ext cx="1183179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C</a:t>
            </a:r>
          </a:p>
        </p:txBody>
      </p:sp>
      <p:sp>
        <p:nvSpPr>
          <p:cNvPr id="118" name="Marcador de Posição do Texto 117">
            <a:extLst>
              <a:ext uri="{FF2B5EF4-FFF2-40B4-BE49-F238E27FC236}">
                <a16:creationId xmlns:a16="http://schemas.microsoft.com/office/drawing/2014/main" id="{F91DCB5A-57D3-4EBF-A9A1-B708D2A134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59913" y="4459860"/>
            <a:ext cx="1183179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B</a:t>
            </a:r>
          </a:p>
        </p:txBody>
      </p:sp>
      <p:sp>
        <p:nvSpPr>
          <p:cNvPr id="120" name="Marcador de Posição do Texto 119">
            <a:extLst>
              <a:ext uri="{FF2B5EF4-FFF2-40B4-BE49-F238E27FC236}">
                <a16:creationId xmlns:a16="http://schemas.microsoft.com/office/drawing/2014/main" id="{8C60C4A6-41AD-4FB6-A2B5-385108B9D9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37403" y="4321788"/>
            <a:ext cx="1183179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</a:t>
            </a:r>
          </a:p>
        </p:txBody>
      </p:sp>
      <p:sp>
        <p:nvSpPr>
          <p:cNvPr id="34" name="Marcador de Posição do Texto 33">
            <a:extLst>
              <a:ext uri="{FF2B5EF4-FFF2-40B4-BE49-F238E27FC236}">
                <a16:creationId xmlns:a16="http://schemas.microsoft.com/office/drawing/2014/main" id="{DD0E0121-9CF8-404E-ACC6-53AFD861FE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27206" y="5468790"/>
            <a:ext cx="1706965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Inconveniente</a:t>
            </a:r>
            <a:endParaRPr lang="pt-PT" dirty="0"/>
          </a:p>
        </p:txBody>
      </p:sp>
      <p:sp>
        <p:nvSpPr>
          <p:cNvPr id="121" name="Marcador de Posição do Texto 120">
            <a:extLst>
              <a:ext uri="{FF2B5EF4-FFF2-40B4-BE49-F238E27FC236}">
                <a16:creationId xmlns:a16="http://schemas.microsoft.com/office/drawing/2014/main" id="{7B873056-ABAF-409E-9B1F-8C0284480F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86546" y="5195673"/>
            <a:ext cx="1183179" cy="4920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E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22</a:t>
            </a:fld>
            <a:endParaRPr lang="pt-PT" dirty="0"/>
          </a:p>
        </p:txBody>
      </p:sp>
      <p:sp>
        <p:nvSpPr>
          <p:cNvPr id="19" name="Marcador de Posição da Data 18">
            <a:extLst>
              <a:ext uri="{FF2B5EF4-FFF2-40B4-BE49-F238E27FC236}">
                <a16:creationId xmlns:a16="http://schemas.microsoft.com/office/drawing/2014/main" id="{4F174361-981D-49E5-B0D5-8F14C3C47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5301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343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019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53" name="Título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904774"/>
            <a:ext cx="5611660" cy="95096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Estratégia de crescimento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55742"/>
            <a:ext cx="5152539" cy="7184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Como cresceremos no futuro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33290" y="3262556"/>
            <a:ext cx="1706965" cy="104857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Fev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/>
              <a:t>de 20xx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3332" y="3262556"/>
            <a:ext cx="1706965" cy="104857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Maio de 20xx</a:t>
            </a:r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7008" y="3262556"/>
            <a:ext cx="1706965" cy="104857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Out de 20xx</a:t>
            </a:r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2028" y="4704557"/>
            <a:ext cx="2431015" cy="11489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Lançar o produto a participantes de perfil elevado ou superior para ajudar a estabelecer o produto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1306" y="4704558"/>
            <a:ext cx="2431015" cy="11489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Lançar o produto para o grande público e monitorizar os comunicados de imprensa e contas de redes sociais</a:t>
            </a:r>
          </a:p>
        </p:txBody>
      </p:sp>
      <p:sp>
        <p:nvSpPr>
          <p:cNvPr id="60" name="Marcador de Posição do Texto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34982" y="4704557"/>
            <a:ext cx="2431015" cy="11489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Recolha de feedback e ajuste do design do produto, conforme necessário</a:t>
            </a:r>
          </a:p>
        </p:txBody>
      </p:sp>
      <p:sp>
        <p:nvSpPr>
          <p:cNvPr id="24" name="Marcador de Posição do Rodapé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5" name="Marcador de Posição do Número do Diapositivo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23</a:t>
            </a:fld>
            <a:endParaRPr lang="pt-PT"/>
          </a:p>
        </p:txBody>
      </p:sp>
      <p:sp>
        <p:nvSpPr>
          <p:cNvPr id="43" name="Marcador de Posição da Data 42">
            <a:extLst>
              <a:ext uri="{FF2B5EF4-FFF2-40B4-BE49-F238E27FC236}">
                <a16:creationId xmlns:a16="http://schemas.microsoft.com/office/drawing/2014/main" id="{49E5435E-DE0A-40F6-A3B9-79B476E7F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ítulo 977">
            <a:extLst>
              <a:ext uri="{FF2B5EF4-FFF2-40B4-BE49-F238E27FC236}">
                <a16:creationId xmlns:a16="http://schemas.microsoft.com/office/drawing/2014/main" id="{97E8AD1C-83FE-43D6-93CF-EF82BAE4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975" y="1144939"/>
            <a:ext cx="5473874" cy="68783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Impulso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09015563-070E-44B6-A631-0F7B138A49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Previsão de sucesso</a:t>
            </a:r>
          </a:p>
        </p:txBody>
      </p:sp>
      <p:sp>
        <p:nvSpPr>
          <p:cNvPr id="259" name="Marcador de Posição do Texto 258">
            <a:extLst>
              <a:ext uri="{FF2B5EF4-FFF2-40B4-BE49-F238E27FC236}">
                <a16:creationId xmlns:a16="http://schemas.microsoft.com/office/drawing/2014/main" id="{4E3CE8A3-706A-4699-B699-A35574C8DB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3991" y="2822318"/>
            <a:ext cx="3574251" cy="44876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Métricas principais</a:t>
            </a:r>
          </a:p>
        </p:txBody>
      </p:sp>
      <p:graphicFrame>
        <p:nvGraphicFramePr>
          <p:cNvPr id="184" name="Marcador de Posição de Conteúdo 183">
            <a:extLst>
              <a:ext uri="{FF2B5EF4-FFF2-40B4-BE49-F238E27FC236}">
                <a16:creationId xmlns:a16="http://schemas.microsoft.com/office/drawing/2014/main" id="{2CBA1468-16B3-47C8-8E78-70050847C43F}"/>
              </a:ext>
            </a:extLst>
          </p:cNvPr>
          <p:cNvGraphicFramePr>
            <a:graphicFrameLocks noGrp="1"/>
          </p:cNvGraphicFramePr>
          <p:nvPr>
            <p:ph sz="quarter" idx="32"/>
            <p:extLst>
              <p:ext uri="{D42A27DB-BD31-4B8C-83A1-F6EECF244321}">
                <p14:modId xmlns:p14="http://schemas.microsoft.com/office/powerpoint/2010/main" val="3073496172"/>
              </p:ext>
            </p:extLst>
          </p:nvPr>
        </p:nvGraphicFramePr>
        <p:xfrm>
          <a:off x="866775" y="3333750"/>
          <a:ext cx="4390269" cy="263637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66364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960177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84580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93768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98295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98201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endParaRPr lang="pt-PT" sz="1700" b="1" cap="all" spc="400" baseline="0" noProof="0" dirty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/>
                      <a:r>
                        <a:rPr lang="pt-PT" sz="10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clientes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/>
                      <a:r>
                        <a:rPr lang="pt-PT" sz="10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Enco-mendas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/>
                      <a:r>
                        <a:rPr lang="pt-PT" sz="10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Receita Bruta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/>
                      <a:r>
                        <a:rPr lang="pt-PT" sz="10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Receita Líquida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5448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1100​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7 000​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5448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16 000​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5448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30​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300​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30 000​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25 000​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5448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30 000​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5727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50 000​ 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40 000​ 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5448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20XX</a:t>
                      </a:r>
                    </a:p>
                  </a:txBody>
                  <a:tcPr marL="78782" marR="78782" marT="39391" marB="39391" anchor="ctr">
                    <a:noFill/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1100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10 000 €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ctr" rtl="0" fontAlgn="base"/>
                      <a:r>
                        <a:rPr lang="pt-PT" sz="1000" b="0" i="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7 000 €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</a:tbl>
          </a:graphicData>
        </a:graphic>
      </p:graphicFrame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25508E97-4AAC-4B93-BC54-AFF59B214C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Receita por ano</a:t>
            </a:r>
          </a:p>
        </p:txBody>
      </p:sp>
      <p:sp>
        <p:nvSpPr>
          <p:cNvPr id="778" name="Marcador de Posição do Rodapé 777">
            <a:extLst>
              <a:ext uri="{FF2B5EF4-FFF2-40B4-BE49-F238E27FC236}">
                <a16:creationId xmlns:a16="http://schemas.microsoft.com/office/drawing/2014/main" id="{19834C9A-0F33-41A0-87C5-895769CD7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779" name="Marcador de Posição do Número do Diapositivo 778">
            <a:extLst>
              <a:ext uri="{FF2B5EF4-FFF2-40B4-BE49-F238E27FC236}">
                <a16:creationId xmlns:a16="http://schemas.microsoft.com/office/drawing/2014/main" id="{766B8C96-025A-4125-B64A-B90AECE1D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24</a:t>
            </a:fld>
            <a:endParaRPr lang="pt-PT" dirty="0"/>
          </a:p>
        </p:txBody>
      </p:sp>
      <p:sp>
        <p:nvSpPr>
          <p:cNvPr id="960" name="Marcador de Posição da Data 959">
            <a:extLst>
              <a:ext uri="{FF2B5EF4-FFF2-40B4-BE49-F238E27FC236}">
                <a16:creationId xmlns:a16="http://schemas.microsoft.com/office/drawing/2014/main" id="{AA069620-EBBB-45EF-B222-22B45D475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graphicFrame>
        <p:nvGraphicFramePr>
          <p:cNvPr id="30" name="Marcador de Posição de Conteúdo 13" descr="Gráfico">
            <a:extLst>
              <a:ext uri="{FF2B5EF4-FFF2-40B4-BE49-F238E27FC236}">
                <a16:creationId xmlns:a16="http://schemas.microsoft.com/office/drawing/2014/main" id="{776AF5D3-23C6-406C-884A-E5C415BD94A2}"/>
              </a:ext>
            </a:extLst>
          </p:cNvPr>
          <p:cNvGraphicFramePr>
            <a:graphicFrameLocks noGrp="1"/>
          </p:cNvGraphicFramePr>
          <p:nvPr>
            <p:ph sz="quarter" idx="33"/>
            <p:extLst>
              <p:ext uri="{D42A27DB-BD31-4B8C-83A1-F6EECF244321}">
                <p14:modId xmlns:p14="http://schemas.microsoft.com/office/powerpoint/2010/main" val="1827689782"/>
              </p:ext>
            </p:extLst>
          </p:nvPr>
        </p:nvGraphicFramePr>
        <p:xfrm>
          <a:off x="5980176" y="3333749"/>
          <a:ext cx="4999580" cy="3000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38399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ítulo 520">
            <a:extLst>
              <a:ext uri="{FF2B5EF4-FFF2-40B4-BE49-F238E27FC236}">
                <a16:creationId xmlns:a16="http://schemas.microsoft.com/office/drawing/2014/main" id="{75E89A79-8045-461F-B701-875D0FD4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98" y="512299"/>
            <a:ext cx="10515600" cy="72738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Plano de ação a dois anos</a:t>
            </a:r>
          </a:p>
        </p:txBody>
      </p:sp>
      <p:sp>
        <p:nvSpPr>
          <p:cNvPr id="265" name="Marcador de Posição do Texto 264">
            <a:extLst>
              <a:ext uri="{FF2B5EF4-FFF2-40B4-BE49-F238E27FC236}">
                <a16:creationId xmlns:a16="http://schemas.microsoft.com/office/drawing/2014/main" id="{80DEB6D2-1B7D-4DB3-B668-8D4711ADFCF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992423" y="1780403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Esboços de projetos</a:t>
            </a:r>
          </a:p>
        </p:txBody>
      </p:sp>
      <p:sp>
        <p:nvSpPr>
          <p:cNvPr id="359" name="Marcador de Posição do Texto 358">
            <a:extLst>
              <a:ext uri="{FF2B5EF4-FFF2-40B4-BE49-F238E27FC236}">
                <a16:creationId xmlns:a16="http://schemas.microsoft.com/office/drawing/2014/main" id="{24201780-B905-4CC0-A002-E052C967096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60668" y="1780403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Organizar grupos de análise</a:t>
            </a:r>
          </a:p>
        </p:txBody>
      </p:sp>
      <p:sp>
        <p:nvSpPr>
          <p:cNvPr id="360" name="Marcador de Posição do Texto 359">
            <a:extLst>
              <a:ext uri="{FF2B5EF4-FFF2-40B4-BE49-F238E27FC236}">
                <a16:creationId xmlns:a16="http://schemas.microsoft.com/office/drawing/2014/main" id="{21E19E01-1E76-46A1-BFDD-F02550302C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07743" y="1780403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Recolher feedback</a:t>
            </a:r>
          </a:p>
        </p:txBody>
      </p:sp>
      <p:sp>
        <p:nvSpPr>
          <p:cNvPr id="117" name="Marcador de Posição do Texto 116">
            <a:extLst>
              <a:ext uri="{FF2B5EF4-FFF2-40B4-BE49-F238E27FC236}">
                <a16:creationId xmlns:a16="http://schemas.microsoft.com/office/drawing/2014/main" id="{E7989F67-1903-4A19-A106-F0EF1A1F509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5322" y="2436036"/>
            <a:ext cx="1194201" cy="50172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20XX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136CD9B0-0D33-483A-8178-E8D42A035C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75402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Jan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2C9AC3EB-BB29-45E4-B0F6-57C288376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64817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Fev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2659488C-2AB1-41CD-81A6-2CB1D89A0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4232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Mar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A43C4ED9-1027-445A-A826-A807CFC087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43647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Abr</a:t>
            </a:r>
          </a:p>
        </p:txBody>
      </p:sp>
      <p:sp>
        <p:nvSpPr>
          <p:cNvPr id="25" name="Marcador de Posição do Texto 24">
            <a:extLst>
              <a:ext uri="{FF2B5EF4-FFF2-40B4-BE49-F238E27FC236}">
                <a16:creationId xmlns:a16="http://schemas.microsoft.com/office/drawing/2014/main" id="{B09EB51E-092D-4C97-B81F-91EF721ED8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561" y="2774313"/>
            <a:ext cx="594903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Maio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9CA707E6-1153-42ED-B68A-B36B00A4FA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22477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Jun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4EB230FD-A423-4C1B-A131-826E8FDF87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11892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Jul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1A709C7F-A89A-4221-A69B-D39EE05158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01307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Ago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0D50A79D-B5A3-4958-881E-84CCD4C042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90722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Set</a:t>
            </a:r>
          </a:p>
        </p:txBody>
      </p:sp>
      <p:sp>
        <p:nvSpPr>
          <p:cNvPr id="30" name="Marcador de Posição do Texto 29">
            <a:extLst>
              <a:ext uri="{FF2B5EF4-FFF2-40B4-BE49-F238E27FC236}">
                <a16:creationId xmlns:a16="http://schemas.microsoft.com/office/drawing/2014/main" id="{D1B929E5-2D2A-44DA-AF7C-A69B7C449A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80137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Out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200D9E81-7ACC-48D9-B066-8DB4664FF8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69552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Nov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9EF5B5B-BF97-4209-AF1D-A811D2A5AB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58963" y="2774313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Dez</a:t>
            </a:r>
          </a:p>
        </p:txBody>
      </p:sp>
      <p:sp>
        <p:nvSpPr>
          <p:cNvPr id="564" name="Marcador de Posição do Texto 563">
            <a:extLst>
              <a:ext uri="{FF2B5EF4-FFF2-40B4-BE49-F238E27FC236}">
                <a16:creationId xmlns:a16="http://schemas.microsoft.com/office/drawing/2014/main" id="{F2B336D5-ADE1-457B-B99D-F7EC2A4A311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92423" y="3563114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Design de teste</a:t>
            </a:r>
          </a:p>
        </p:txBody>
      </p:sp>
      <p:sp>
        <p:nvSpPr>
          <p:cNvPr id="565" name="Marcador de Posição do Texto 564">
            <a:extLst>
              <a:ext uri="{FF2B5EF4-FFF2-40B4-BE49-F238E27FC236}">
                <a16:creationId xmlns:a16="http://schemas.microsoft.com/office/drawing/2014/main" id="{D6884773-025A-4056-9120-967A7484E1F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39498" y="3563114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Iniciar design</a:t>
            </a:r>
          </a:p>
        </p:txBody>
      </p:sp>
      <p:sp>
        <p:nvSpPr>
          <p:cNvPr id="566" name="Marcador de Posição do Texto 565">
            <a:extLst>
              <a:ext uri="{FF2B5EF4-FFF2-40B4-BE49-F238E27FC236}">
                <a16:creationId xmlns:a16="http://schemas.microsoft.com/office/drawing/2014/main" id="{FBD2A640-DB0A-44EA-AC04-32643D22EEF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886573" y="3563114"/>
            <a:ext cx="1440088" cy="58624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Entregar ao cliente</a:t>
            </a:r>
          </a:p>
        </p:txBody>
      </p:sp>
      <p:sp>
        <p:nvSpPr>
          <p:cNvPr id="118" name="Marcador de Posição do Texto 117">
            <a:extLst>
              <a:ext uri="{FF2B5EF4-FFF2-40B4-BE49-F238E27FC236}">
                <a16:creationId xmlns:a16="http://schemas.microsoft.com/office/drawing/2014/main" id="{81ABC74D-88CC-4A76-8A8D-F81C078BE9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05322" y="4134112"/>
            <a:ext cx="1194201" cy="50172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20XX</a:t>
            </a:r>
          </a:p>
        </p:txBody>
      </p:sp>
      <p:sp>
        <p:nvSpPr>
          <p:cNvPr id="49" name="Marcador de Posição do Texto 48">
            <a:extLst>
              <a:ext uri="{FF2B5EF4-FFF2-40B4-BE49-F238E27FC236}">
                <a16:creationId xmlns:a16="http://schemas.microsoft.com/office/drawing/2014/main" id="{BE507CAC-2AEA-4E98-917E-58DA9BF7F0E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5402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Jan</a:t>
            </a:r>
          </a:p>
        </p:txBody>
      </p:sp>
      <p:sp>
        <p:nvSpPr>
          <p:cNvPr id="50" name="Marcador de Posição do Texto 49">
            <a:extLst>
              <a:ext uri="{FF2B5EF4-FFF2-40B4-BE49-F238E27FC236}">
                <a16:creationId xmlns:a16="http://schemas.microsoft.com/office/drawing/2014/main" id="{FBCFD3EC-BE47-440E-A3D2-19921F772F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4817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Fev</a:t>
            </a:r>
          </a:p>
        </p:txBody>
      </p:sp>
      <p:sp>
        <p:nvSpPr>
          <p:cNvPr id="51" name="Marcador de Posição do Texto 50">
            <a:extLst>
              <a:ext uri="{FF2B5EF4-FFF2-40B4-BE49-F238E27FC236}">
                <a16:creationId xmlns:a16="http://schemas.microsoft.com/office/drawing/2014/main" id="{CB05F6D6-4A56-4230-99DC-8FC74BBA42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54232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Mar</a:t>
            </a:r>
          </a:p>
        </p:txBody>
      </p:sp>
      <p:sp>
        <p:nvSpPr>
          <p:cNvPr id="52" name="Marcador de Posição do Texto 51">
            <a:extLst>
              <a:ext uri="{FF2B5EF4-FFF2-40B4-BE49-F238E27FC236}">
                <a16:creationId xmlns:a16="http://schemas.microsoft.com/office/drawing/2014/main" id="{F3BC8B38-4447-462E-9B98-085EEB3DF7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43647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Abr</a:t>
            </a:r>
          </a:p>
        </p:txBody>
      </p:sp>
      <p:sp>
        <p:nvSpPr>
          <p:cNvPr id="53" name="Marcador de Posição do Texto 52">
            <a:extLst>
              <a:ext uri="{FF2B5EF4-FFF2-40B4-BE49-F238E27FC236}">
                <a16:creationId xmlns:a16="http://schemas.microsoft.com/office/drawing/2014/main" id="{096CE8AF-DCA7-4FDD-B792-73BFD0D0FD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94561" y="4476140"/>
            <a:ext cx="594903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Maio</a:t>
            </a:r>
          </a:p>
        </p:txBody>
      </p:sp>
      <p:sp>
        <p:nvSpPr>
          <p:cNvPr id="54" name="Marcador de Posição do Texto 53">
            <a:extLst>
              <a:ext uri="{FF2B5EF4-FFF2-40B4-BE49-F238E27FC236}">
                <a16:creationId xmlns:a16="http://schemas.microsoft.com/office/drawing/2014/main" id="{5B9D4BA0-B371-40E9-AA9C-DBAB7E804F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22477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Jun</a:t>
            </a:r>
          </a:p>
        </p:txBody>
      </p:sp>
      <p:sp>
        <p:nvSpPr>
          <p:cNvPr id="55" name="Marcador de Posição do Texto 54">
            <a:extLst>
              <a:ext uri="{FF2B5EF4-FFF2-40B4-BE49-F238E27FC236}">
                <a16:creationId xmlns:a16="http://schemas.microsoft.com/office/drawing/2014/main" id="{EF3CD94E-5BA2-4097-A125-B94982A4FC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11892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Jul</a:t>
            </a:r>
          </a:p>
        </p:txBody>
      </p:sp>
      <p:sp>
        <p:nvSpPr>
          <p:cNvPr id="56" name="Marcador de Posição do Texto 55">
            <a:extLst>
              <a:ext uri="{FF2B5EF4-FFF2-40B4-BE49-F238E27FC236}">
                <a16:creationId xmlns:a16="http://schemas.microsoft.com/office/drawing/2014/main" id="{7BA76994-6E86-409E-BEFD-BAB3662210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01307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Ago</a:t>
            </a:r>
          </a:p>
        </p:txBody>
      </p:sp>
      <p:sp>
        <p:nvSpPr>
          <p:cNvPr id="57" name="Marcador de Posição do Texto 56">
            <a:extLst>
              <a:ext uri="{FF2B5EF4-FFF2-40B4-BE49-F238E27FC236}">
                <a16:creationId xmlns:a16="http://schemas.microsoft.com/office/drawing/2014/main" id="{89A5B9CA-0571-4E52-8820-C4D9ABE1E7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0722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Set</a:t>
            </a:r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4FB742B5-6136-4D89-836B-2AE443DEEA6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80137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Out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4B130F84-F904-404E-840F-C6515BA16A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69552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Nov</a:t>
            </a:r>
          </a:p>
        </p:txBody>
      </p:sp>
      <p:sp>
        <p:nvSpPr>
          <p:cNvPr id="60" name="Marcador de Posição do Texto 59">
            <a:extLst>
              <a:ext uri="{FF2B5EF4-FFF2-40B4-BE49-F238E27FC236}">
                <a16:creationId xmlns:a16="http://schemas.microsoft.com/office/drawing/2014/main" id="{C532FF97-9822-4F48-94D1-728CBD2E1C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58963" y="4476140"/>
            <a:ext cx="495300" cy="9044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Dez</a:t>
            </a:r>
          </a:p>
        </p:txBody>
      </p:sp>
      <p:sp>
        <p:nvSpPr>
          <p:cNvPr id="801" name="Marcador de Posição do Rodapé 800">
            <a:extLst>
              <a:ext uri="{FF2B5EF4-FFF2-40B4-BE49-F238E27FC236}">
                <a16:creationId xmlns:a16="http://schemas.microsoft.com/office/drawing/2014/main" id="{CC3358B5-0C47-4100-97BA-A72EF6669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802" name="Marcador de Posição do Número do Diapositivo 801">
            <a:extLst>
              <a:ext uri="{FF2B5EF4-FFF2-40B4-BE49-F238E27FC236}">
                <a16:creationId xmlns:a16="http://schemas.microsoft.com/office/drawing/2014/main" id="{A7FD67B3-0EAD-4823-9CB1-01BC55F39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25</a:t>
            </a:fld>
            <a:endParaRPr lang="pt-PT"/>
          </a:p>
        </p:txBody>
      </p:sp>
      <p:sp>
        <p:nvSpPr>
          <p:cNvPr id="63" name="Marcador de Posição da Data 62">
            <a:extLst>
              <a:ext uri="{FF2B5EF4-FFF2-40B4-BE49-F238E27FC236}">
                <a16:creationId xmlns:a16="http://schemas.microsoft.com/office/drawing/2014/main" id="{17947E7C-3931-48F5-92EC-CF93DE7FB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9880F65-3481-4185-A6A4-9E704ED6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3596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5ED933E-07EF-4D98-BF2F-857A474AA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25447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CB9E7A7-C7A3-4817-B0F4-C1F36CEC7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1492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E2B365D-92EC-488A-A4FF-B400D8EF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4409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AC5439A-F0E7-4D55-9C8D-2FC3D2611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3890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F4A87E7-E901-41C3-88BF-AFB18B0B9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83371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5755882-09E4-465D-9926-DC1427393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2852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802889C-9F91-489E-9076-E94A595A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62333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91E0934-BF07-4F35-B68E-468112E87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814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A37E9BDD-0CD7-4027-9E5F-AB474E982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1295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55AFA18-43A3-42F1-9531-670829C3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3077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1F69ED1-3E32-4540-AE8B-D71CE1922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2025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E8944B4-18FD-498F-9CFB-221CD132D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596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D37E8DF-F521-4857-AD61-721C6EBF2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5447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C966B63-C451-4DD8-A1CD-FA767541F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4928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D9D00B5-99AD-4A4E-B9AC-C28AA88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4409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18E07D7D-09A1-435A-92A7-39F78FAD2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3890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3B351D7-5FB7-4D53-92E1-3306A16B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3371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F39FFA4F-D65D-4FB6-88D7-FBE005F21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2333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22A90C3-72CD-4A82-972D-1D330862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14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864FDF0-179F-42B6-AEF6-5ADE8CD6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1295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E077E29-52F8-4D74-A61E-62322621C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3077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92E00A5-49F8-41E0-8146-14DA6DF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0258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F8A85D2-9F79-4560-96CE-8296F8097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2852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cxnSp>
        <p:nvCxnSpPr>
          <p:cNvPr id="642" name="Conexão Reta 641">
            <a:extLst>
              <a:ext uri="{FF2B5EF4-FFF2-40B4-BE49-F238E27FC236}">
                <a16:creationId xmlns:a16="http://schemas.microsoft.com/office/drawing/2014/main" id="{663A4986-FD42-4C5F-9B10-9E87A4DD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12533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Conexão Reta 646">
            <a:extLst>
              <a:ext uri="{FF2B5EF4-FFF2-40B4-BE49-F238E27FC236}">
                <a16:creationId xmlns:a16="http://schemas.microsoft.com/office/drawing/2014/main" id="{2C3C163E-838F-4377-9BE7-B41E523B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078740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Conexão Reta 648">
            <a:extLst>
              <a:ext uri="{FF2B5EF4-FFF2-40B4-BE49-F238E27FC236}">
                <a16:creationId xmlns:a16="http://schemas.microsoft.com/office/drawing/2014/main" id="{0A189D55-DB0B-416B-A473-41F85E03A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027319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Conexão Reta 650">
            <a:extLst>
              <a:ext uri="{FF2B5EF4-FFF2-40B4-BE49-F238E27FC236}">
                <a16:creationId xmlns:a16="http://schemas.microsoft.com/office/drawing/2014/main" id="{D72CFF3F-1C1B-4A17-82F4-6E48A67A7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11902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Conexão Reta 652">
            <a:extLst>
              <a:ext uri="{FF2B5EF4-FFF2-40B4-BE49-F238E27FC236}">
                <a16:creationId xmlns:a16="http://schemas.microsoft.com/office/drawing/2014/main" id="{96E88F0B-F8D3-4EB9-82F8-920DF2A0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659307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Conexão Reta 654">
            <a:extLst>
              <a:ext uri="{FF2B5EF4-FFF2-40B4-BE49-F238E27FC236}">
                <a16:creationId xmlns:a16="http://schemas.microsoft.com/office/drawing/2014/main" id="{FC70A4EA-978C-45B1-8017-48C33D9B5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606713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7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finanças</a:t>
            </a:r>
          </a:p>
        </p:txBody>
      </p:sp>
      <p:graphicFrame>
        <p:nvGraphicFramePr>
          <p:cNvPr id="40" name="Marcador de Posição de Conteúdo 39">
            <a:extLst>
              <a:ext uri="{FF2B5EF4-FFF2-40B4-BE49-F238E27FC236}">
                <a16:creationId xmlns:a16="http://schemas.microsoft.com/office/drawing/2014/main" id="{C4173BE0-AA34-4982-97CE-4DE4B553BD2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77814916"/>
              </p:ext>
            </p:extLst>
          </p:nvPr>
        </p:nvGraphicFramePr>
        <p:xfrm>
          <a:off x="693738" y="1128713"/>
          <a:ext cx="7655604" cy="506904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748956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338234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291686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270864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00586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1226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endParaRPr lang="pt-PT" sz="2000" b="1" cap="all" spc="400" baseline="0" noProof="0" dirty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r>
                        <a:rPr lang="pt-PT" sz="16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Ano 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r>
                        <a:rPr lang="pt-PT" sz="16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Ano 2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r>
                        <a:rPr lang="pt-PT" sz="1600" b="1" cap="all" spc="200" noProof="0" dirty="0">
                          <a:solidFill>
                            <a:schemeClr val="accent6"/>
                          </a:solidFill>
                          <a:latin typeface="Century Gothic" panose="020B0502020202020204" pitchFamily="34" charset="0"/>
                        </a:rPr>
                        <a:t>Ano 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/>
                      <a:endParaRPr lang="pt-PT" sz="1600" b="1" cap="all" spc="400" baseline="0" noProof="0" dirty="0">
                        <a:solidFill>
                          <a:schemeClr val="accent6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55174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Promotores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160 000​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57188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Utilizadores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1 600 000​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57187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Vendas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4 000 000​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16 000 000​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57188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Preço Médio por Venda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75​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80​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90​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77357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Receita @ 15%</a:t>
                      </a:r>
                      <a:r>
                        <a:rPr lang="pt-PT" sz="1200" b="0" noProof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5 625 000​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48 000 000​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216 000 000​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56068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1" u="none" strike="noStrike" cap="all" spc="200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Lucro Bruto</a:t>
                      </a:r>
                      <a:endParaRPr lang="pt-PT" sz="1200" b="1" i="0" cap="all" spc="200" baseline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5 625 000​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48 000 000​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216 000 000​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​</a:t>
                      </a:r>
                      <a:endParaRPr lang="pt-PT" sz="1200" b="1" i="0" u="none" strike="noStrike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63010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Despesas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6764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   Vendas e marketing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5 062 500​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38 400 000​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151 200 000​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60261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   Apoio ao cliente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1 687 500​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9 600 000​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21 600 000​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70%</a:t>
                      </a:r>
                      <a:r>
                        <a:rPr lang="pt-PT" sz="1200" b="0" noProof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45153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   Desenvolvimento de produtos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562 500​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2 400 000​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10 800 000​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10%</a:t>
                      </a:r>
                      <a:r>
                        <a:rPr lang="pt-PT" sz="1200" b="0" noProof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50729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   Investigação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281 250​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2 400 000​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4 320 000​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5%</a:t>
                      </a:r>
                      <a:r>
                        <a:rPr lang="pt-PT" sz="1200" b="0" noProof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54904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1" u="none" strike="noStrike" cap="all" spc="200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Despesas Totais</a:t>
                      </a:r>
                      <a:endParaRPr lang="pt-PT" sz="1200" b="1" i="0" cap="all" spc="200" baseline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7 593 750​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52 800 000​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187 920 000​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2%</a:t>
                      </a:r>
                      <a:r>
                        <a:rPr lang="pt-PT" sz="1200" b="1" noProof="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​</a:t>
                      </a:r>
                      <a:endParaRPr lang="pt-PT" sz="1200" b="1" i="0" noProof="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  <a:tr h="354904"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base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EBIT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-1 968 750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-4 800 000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r" rtl="0" fontAlgn="base"/>
                      <a:r>
                        <a:rPr lang="pt-PT" sz="12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28 080 000</a:t>
                      </a:r>
                      <a:endParaRPr lang="pt-PT" sz="1200" b="0" i="0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PT"/>
                      </a:defPPr>
                    </a:lstStyle>
                    <a:p>
                      <a:pPr algn="l" rtl="0" fontAlgn="auto"/>
                      <a:r>
                        <a:rPr lang="pt-PT" sz="1200" b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​</a:t>
                      </a:r>
                      <a:endParaRPr lang="pt-PT" sz="12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53374"/>
                  </a:ext>
                </a:extLst>
              </a:tr>
            </a:tbl>
          </a:graphicData>
        </a:graphic>
      </p:graphicFrame>
      <p:sp>
        <p:nvSpPr>
          <p:cNvPr id="32" name="Marcador de Posição do Rodapé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33" name="Marcador de Posição do Número do Diapositivo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26</a:t>
            </a:fld>
            <a:endParaRPr lang="pt-PT"/>
          </a:p>
        </p:txBody>
      </p:sp>
      <p:sp>
        <p:nvSpPr>
          <p:cNvPr id="31" name="Marcador de Posição da Data 30">
            <a:extLst>
              <a:ext uri="{FF2B5EF4-FFF2-40B4-BE49-F238E27FC236}">
                <a16:creationId xmlns:a16="http://schemas.microsoft.com/office/drawing/2014/main" id="{80CCD1CF-F52F-44F9-B196-89DF3E1B6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ítulo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58" y="2433312"/>
            <a:ext cx="1939480" cy="211550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 nossa equipa</a:t>
            </a:r>
          </a:p>
        </p:txBody>
      </p:sp>
      <p:pic>
        <p:nvPicPr>
          <p:cNvPr id="26" name="Marcador de Posição da Imagem 25" descr="Uma pessoa vestida com um fato">
            <a:extLst>
              <a:ext uri="{FF2B5EF4-FFF2-40B4-BE49-F238E27FC236}">
                <a16:creationId xmlns:a16="http://schemas.microsoft.com/office/drawing/2014/main" id="{E2B3D448-6C6E-457E-9101-6ED71063E0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220" y="2599422"/>
            <a:ext cx="1502806" cy="1502805"/>
          </a:xfrm>
        </p:spPr>
      </p:pic>
      <p:pic>
        <p:nvPicPr>
          <p:cNvPr id="30" name="Marcador de Posição da Imagem 29" descr="Uma imagem com uma pessoa, interior">
            <a:extLst>
              <a:ext uri="{FF2B5EF4-FFF2-40B4-BE49-F238E27FC236}">
                <a16:creationId xmlns:a16="http://schemas.microsoft.com/office/drawing/2014/main" id="{C0AFC6B0-D191-4107-9CE8-6A62C8B6BF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0425" y="2599420"/>
            <a:ext cx="1502806" cy="1502805"/>
          </a:xfrm>
        </p:spPr>
      </p:pic>
      <p:pic>
        <p:nvPicPr>
          <p:cNvPr id="34" name="Marcador de Posição da Imagem 33" descr="Uma pessoa a sorrir para a câmara">
            <a:extLst>
              <a:ext uri="{FF2B5EF4-FFF2-40B4-BE49-F238E27FC236}">
                <a16:creationId xmlns:a16="http://schemas.microsoft.com/office/drawing/2014/main" id="{001482E7-DB3D-4047-A6D3-8C7EB0F66DF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1629" y="2599420"/>
            <a:ext cx="1502806" cy="1502805"/>
          </a:xfrm>
        </p:spPr>
      </p:pic>
      <p:pic>
        <p:nvPicPr>
          <p:cNvPr id="38" name="Marcador de Posição da Imagem 37" descr="Fotografia de rosto da equipa">
            <a:extLst>
              <a:ext uri="{FF2B5EF4-FFF2-40B4-BE49-F238E27FC236}">
                <a16:creationId xmlns:a16="http://schemas.microsoft.com/office/drawing/2014/main" id="{0B81A210-11FF-46EA-AF83-A89425CF81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7443" y="2599420"/>
            <a:ext cx="1502806" cy="1502805"/>
          </a:xfrm>
        </p:spPr>
      </p:pic>
      <p:sp>
        <p:nvSpPr>
          <p:cNvPr id="80" name="Marcador de Posição do Texto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4435583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Tomás Mota​</a:t>
            </a:r>
          </a:p>
        </p:txBody>
      </p:sp>
      <p:sp>
        <p:nvSpPr>
          <p:cNvPr id="89" name="Marcador de Posição do Texto 88">
            <a:extLst>
              <a:ext uri="{FF2B5EF4-FFF2-40B4-BE49-F238E27FC236}">
                <a16:creationId xmlns:a16="http://schemas.microsoft.com/office/drawing/2014/main" id="{9FC8C05B-946D-4915-A1D1-59E3957C1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4661551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Presidente</a:t>
            </a:r>
          </a:p>
        </p:txBody>
      </p:sp>
      <p:sp>
        <p:nvSpPr>
          <p:cNvPr id="132" name="Marcador de Posição do Texto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4435583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Joana Vaz​</a:t>
            </a:r>
          </a:p>
        </p:txBody>
      </p:sp>
      <p:sp>
        <p:nvSpPr>
          <p:cNvPr id="133" name="Marcador de Posição do Texto 132">
            <a:extLst>
              <a:ext uri="{FF2B5EF4-FFF2-40B4-BE49-F238E27FC236}">
                <a16:creationId xmlns:a16="http://schemas.microsoft.com/office/drawing/2014/main" id="{9C3B2BFE-8F4A-43FF-B551-030136A7E9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4661551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Diretor Executivo</a:t>
            </a:r>
          </a:p>
        </p:txBody>
      </p:sp>
      <p:sp>
        <p:nvSpPr>
          <p:cNvPr id="134" name="Marcador de Posição do Texto 133">
            <a:extLst>
              <a:ext uri="{FF2B5EF4-FFF2-40B4-BE49-F238E27FC236}">
                <a16:creationId xmlns:a16="http://schemas.microsoft.com/office/drawing/2014/main" id="{E9D7AEAC-9AC3-490C-B4A9-DD26ED4EE6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4435751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Estrela Macedo​</a:t>
            </a:r>
          </a:p>
        </p:txBody>
      </p:sp>
      <p:sp>
        <p:nvSpPr>
          <p:cNvPr id="135" name="Marcador de Posição do Texto 134">
            <a:extLst>
              <a:ext uri="{FF2B5EF4-FFF2-40B4-BE49-F238E27FC236}">
                <a16:creationId xmlns:a16="http://schemas.microsoft.com/office/drawing/2014/main" id="{6665A4F1-CA8F-4D77-AB52-C98C3AD916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274" y="4661551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Diretor de Operações</a:t>
            </a:r>
          </a:p>
        </p:txBody>
      </p:sp>
      <p:sp>
        <p:nvSpPr>
          <p:cNvPr id="136" name="Marcador de Posição do Texto 135">
            <a:extLst>
              <a:ext uri="{FF2B5EF4-FFF2-40B4-BE49-F238E27FC236}">
                <a16:creationId xmlns:a16="http://schemas.microsoft.com/office/drawing/2014/main" id="{22B9989D-C7D5-4AA7-87A8-CE5C4973C8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4435583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Rodrigo Botas​</a:t>
            </a:r>
          </a:p>
        </p:txBody>
      </p:sp>
      <p:sp>
        <p:nvSpPr>
          <p:cNvPr id="137" name="Marcador de Posição do Texto 136">
            <a:extLst>
              <a:ext uri="{FF2B5EF4-FFF2-40B4-BE49-F238E27FC236}">
                <a16:creationId xmlns:a16="http://schemas.microsoft.com/office/drawing/2014/main" id="{4237D231-38E9-46D9-A571-1AEAC0B3E0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6088" y="4661551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Vice-Presidente de Marketing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E6DC14B-DBB6-4ACF-BA53-D251EAD3C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27</a:t>
            </a:fld>
            <a:endParaRPr lang="pt-PT" dirty="0"/>
          </a:p>
        </p:txBody>
      </p:sp>
      <p:sp>
        <p:nvSpPr>
          <p:cNvPr id="22" name="Marcador de Posição da Data 21">
            <a:extLst>
              <a:ext uri="{FF2B5EF4-FFF2-40B4-BE49-F238E27FC236}">
                <a16:creationId xmlns:a16="http://schemas.microsoft.com/office/drawing/2014/main" id="{429316F7-2E35-4591-ACA4-63F1C46AF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ítulo 364">
            <a:extLst>
              <a:ext uri="{FF2B5EF4-FFF2-40B4-BE49-F238E27FC236}">
                <a16:creationId xmlns:a16="http://schemas.microsoft.com/office/drawing/2014/main" id="{93AD7ABD-C576-4BB6-A3AE-23B58DE5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16" y="2375820"/>
            <a:ext cx="1939480" cy="221849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 nossa equipa </a:t>
            </a:r>
          </a:p>
        </p:txBody>
      </p:sp>
      <p:pic>
        <p:nvPicPr>
          <p:cNvPr id="43" name="Marcador de Posição da Imagem 42" descr="Uma imagem com uma pessoa a sorrir">
            <a:extLst>
              <a:ext uri="{FF2B5EF4-FFF2-40B4-BE49-F238E27FC236}">
                <a16:creationId xmlns:a16="http://schemas.microsoft.com/office/drawing/2014/main" id="{489694FF-09A3-47B9-B459-215DAA4A046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339" y="1326925"/>
            <a:ext cx="1391577" cy="1391576"/>
          </a:xfrm>
        </p:spPr>
      </p:pic>
      <p:pic>
        <p:nvPicPr>
          <p:cNvPr id="47" name="Marcador de Posição da Imagem 46" descr="Uma imagem com uma pessoa, interior">
            <a:extLst>
              <a:ext uri="{FF2B5EF4-FFF2-40B4-BE49-F238E27FC236}">
                <a16:creationId xmlns:a16="http://schemas.microsoft.com/office/drawing/2014/main" id="{6DE80A00-9E8B-4ACB-89B0-C4C0F33630EC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9991" y="1326192"/>
            <a:ext cx="1391577" cy="1391576"/>
          </a:xfrm>
        </p:spPr>
      </p:pic>
      <p:pic>
        <p:nvPicPr>
          <p:cNvPr id="51" name="Marcador de Posição da Imagem 50" descr="Uma pessoa a sorrir para a câmara">
            <a:extLst>
              <a:ext uri="{FF2B5EF4-FFF2-40B4-BE49-F238E27FC236}">
                <a16:creationId xmlns:a16="http://schemas.microsoft.com/office/drawing/2014/main" id="{6601BC64-FE14-4DB5-8B36-4E25B36713B9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5041" y="1335752"/>
            <a:ext cx="1391577" cy="1391576"/>
          </a:xfrm>
        </p:spPr>
      </p:pic>
      <p:pic>
        <p:nvPicPr>
          <p:cNvPr id="55" name="Marcador de Posição da Imagem 54" descr="Fotografia do rosto de um homem com barba da equipa">
            <a:extLst>
              <a:ext uri="{FF2B5EF4-FFF2-40B4-BE49-F238E27FC236}">
                <a16:creationId xmlns:a16="http://schemas.microsoft.com/office/drawing/2014/main" id="{F23CFDFC-E456-4B62-B169-3E518F6B4D9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4248" y="1326192"/>
            <a:ext cx="1391577" cy="1391576"/>
          </a:xfrm>
        </p:spPr>
      </p:pic>
      <p:sp>
        <p:nvSpPr>
          <p:cNvPr id="261" name="Marcador de Posição do Texto 260">
            <a:extLst>
              <a:ext uri="{FF2B5EF4-FFF2-40B4-BE49-F238E27FC236}">
                <a16:creationId xmlns:a16="http://schemas.microsoft.com/office/drawing/2014/main" id="{3B528EB5-E06C-4ED5-95D1-0FC922CC87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2972370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Tomás Mota​</a:t>
            </a:r>
          </a:p>
        </p:txBody>
      </p:sp>
      <p:sp>
        <p:nvSpPr>
          <p:cNvPr id="262" name="Marcador de Posição do Texto 261">
            <a:extLst>
              <a:ext uri="{FF2B5EF4-FFF2-40B4-BE49-F238E27FC236}">
                <a16:creationId xmlns:a16="http://schemas.microsoft.com/office/drawing/2014/main" id="{15B31211-4F58-4F2A-9E2D-66F461BF54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3198338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Presidente</a:t>
            </a:r>
          </a:p>
        </p:txBody>
      </p:sp>
      <p:sp>
        <p:nvSpPr>
          <p:cNvPr id="263" name="Marcador de Posição do Texto 262">
            <a:extLst>
              <a:ext uri="{FF2B5EF4-FFF2-40B4-BE49-F238E27FC236}">
                <a16:creationId xmlns:a16="http://schemas.microsoft.com/office/drawing/2014/main" id="{AA6C7FBA-C196-4AE6-B167-6C55ED09741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2972370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Joana Vaz​</a:t>
            </a:r>
          </a:p>
        </p:txBody>
      </p:sp>
      <p:sp>
        <p:nvSpPr>
          <p:cNvPr id="264" name="Marcador de Posição do Texto 263">
            <a:extLst>
              <a:ext uri="{FF2B5EF4-FFF2-40B4-BE49-F238E27FC236}">
                <a16:creationId xmlns:a16="http://schemas.microsoft.com/office/drawing/2014/main" id="{4E5EE2B9-D150-453A-9E1D-D413883AC3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3198338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Diretor Executivo</a:t>
            </a:r>
          </a:p>
        </p:txBody>
      </p:sp>
      <p:sp>
        <p:nvSpPr>
          <p:cNvPr id="265" name="Marcador de Posição do Texto 264">
            <a:extLst>
              <a:ext uri="{FF2B5EF4-FFF2-40B4-BE49-F238E27FC236}">
                <a16:creationId xmlns:a16="http://schemas.microsoft.com/office/drawing/2014/main" id="{73864EC9-D7AB-4468-9F82-A19238933C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2972538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Estrela Macedo​</a:t>
            </a:r>
          </a:p>
        </p:txBody>
      </p:sp>
      <p:sp>
        <p:nvSpPr>
          <p:cNvPr id="266" name="Marcador de Posição do Texto 265">
            <a:extLst>
              <a:ext uri="{FF2B5EF4-FFF2-40B4-BE49-F238E27FC236}">
                <a16:creationId xmlns:a16="http://schemas.microsoft.com/office/drawing/2014/main" id="{07875ABF-89D4-4476-BEBD-FD3F3A5242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274" y="3198338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Diretor de Operações</a:t>
            </a:r>
          </a:p>
        </p:txBody>
      </p:sp>
      <p:sp>
        <p:nvSpPr>
          <p:cNvPr id="267" name="Marcador de Posição do Texto 266">
            <a:extLst>
              <a:ext uri="{FF2B5EF4-FFF2-40B4-BE49-F238E27FC236}">
                <a16:creationId xmlns:a16="http://schemas.microsoft.com/office/drawing/2014/main" id="{B1015474-0465-49F3-8DB6-C8B8C83D05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2972370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Rodrigo Botas​</a:t>
            </a:r>
          </a:p>
        </p:txBody>
      </p:sp>
      <p:sp>
        <p:nvSpPr>
          <p:cNvPr id="268" name="Marcador de Posição do Texto 267">
            <a:extLst>
              <a:ext uri="{FF2B5EF4-FFF2-40B4-BE49-F238E27FC236}">
                <a16:creationId xmlns:a16="http://schemas.microsoft.com/office/drawing/2014/main" id="{D0848036-1420-4B8F-A927-CBE8061162F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6088" y="3198338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Vice-Presidente de Marketing</a:t>
            </a:r>
          </a:p>
        </p:txBody>
      </p:sp>
      <p:pic>
        <p:nvPicPr>
          <p:cNvPr id="59" name="Marcador de Posição da Imagem 58" descr="Uma pessoa a usar óculos">
            <a:extLst>
              <a:ext uri="{FF2B5EF4-FFF2-40B4-BE49-F238E27FC236}">
                <a16:creationId xmlns:a16="http://schemas.microsoft.com/office/drawing/2014/main" id="{626ECF90-59BC-4F2B-BBE1-E3C278CB2688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338" y="3967833"/>
            <a:ext cx="1391577" cy="1391576"/>
          </a:xfrm>
        </p:spPr>
      </p:pic>
      <p:pic>
        <p:nvPicPr>
          <p:cNvPr id="63" name="Marcador de Posição da Imagem 62" descr="Uma pessoa com cabelo ondulado">
            <a:extLst>
              <a:ext uri="{FF2B5EF4-FFF2-40B4-BE49-F238E27FC236}">
                <a16:creationId xmlns:a16="http://schemas.microsoft.com/office/drawing/2014/main" id="{12DE1073-A7D7-4B15-97E5-5223F966A93D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9990" y="3967100"/>
            <a:ext cx="1391577" cy="1391576"/>
          </a:xfrm>
        </p:spPr>
      </p:pic>
      <p:pic>
        <p:nvPicPr>
          <p:cNvPr id="259" name="Marcador de Posição da Imagem 258" descr="Uma pessoa a sorrir para a câmara">
            <a:extLst>
              <a:ext uri="{FF2B5EF4-FFF2-40B4-BE49-F238E27FC236}">
                <a16:creationId xmlns:a16="http://schemas.microsoft.com/office/drawing/2014/main" id="{4834A02F-4080-4730-844D-49401E4CB45C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5040" y="3976660"/>
            <a:ext cx="1391577" cy="1391576"/>
          </a:xfrm>
        </p:spPr>
      </p:pic>
      <p:pic>
        <p:nvPicPr>
          <p:cNvPr id="281" name="Marcador de Posição da Imagem 280" descr="Uma pessoa a sorrir para a câmara">
            <a:extLst>
              <a:ext uri="{FF2B5EF4-FFF2-40B4-BE49-F238E27FC236}">
                <a16:creationId xmlns:a16="http://schemas.microsoft.com/office/drawing/2014/main" id="{EA033618-7119-454B-AA08-8353379B217F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4247" y="3967100"/>
            <a:ext cx="1391577" cy="1391576"/>
          </a:xfrm>
        </p:spPr>
      </p:pic>
      <p:sp>
        <p:nvSpPr>
          <p:cNvPr id="269" name="Marcador de Posição do Texto 268">
            <a:extLst>
              <a:ext uri="{FF2B5EF4-FFF2-40B4-BE49-F238E27FC236}">
                <a16:creationId xmlns:a16="http://schemas.microsoft.com/office/drawing/2014/main" id="{060F23A0-4476-49CA-8AFA-35D2A5F2E5D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796727" y="5587307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Bruno Torres</a:t>
            </a:r>
          </a:p>
        </p:txBody>
      </p:sp>
      <p:sp>
        <p:nvSpPr>
          <p:cNvPr id="270" name="Marcador de Posição do Texto 269">
            <a:extLst>
              <a:ext uri="{FF2B5EF4-FFF2-40B4-BE49-F238E27FC236}">
                <a16:creationId xmlns:a16="http://schemas.microsoft.com/office/drawing/2014/main" id="{9B604063-7C9C-4FEF-9A10-0D259CEC58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896865" y="5813275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Vice-Presidente do Produto</a:t>
            </a:r>
          </a:p>
        </p:txBody>
      </p:sp>
      <p:sp>
        <p:nvSpPr>
          <p:cNvPr id="271" name="Marcador de Posição do Texto 270">
            <a:extLst>
              <a:ext uri="{FF2B5EF4-FFF2-40B4-BE49-F238E27FC236}">
                <a16:creationId xmlns:a16="http://schemas.microsoft.com/office/drawing/2014/main" id="{E707572D-7863-49B8-B805-420CDCB107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98932" y="5587307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Duarte Martins</a:t>
            </a:r>
          </a:p>
        </p:txBody>
      </p:sp>
      <p:sp>
        <p:nvSpPr>
          <p:cNvPr id="272" name="Marcador de Posição do Texto 271">
            <a:extLst>
              <a:ext uri="{FF2B5EF4-FFF2-40B4-BE49-F238E27FC236}">
                <a16:creationId xmlns:a16="http://schemas.microsoft.com/office/drawing/2014/main" id="{C85B6129-3709-43BC-B78D-24BE1D2069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99070" y="5813275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Estrategista de SEO</a:t>
            </a:r>
          </a:p>
        </p:txBody>
      </p:sp>
      <p:sp>
        <p:nvSpPr>
          <p:cNvPr id="273" name="Marcador de Posição do Texto 272">
            <a:extLst>
              <a:ext uri="{FF2B5EF4-FFF2-40B4-BE49-F238E27FC236}">
                <a16:creationId xmlns:a16="http://schemas.microsoft.com/office/drawing/2014/main" id="{0140E9D5-05CF-46F9-8F0A-D26D1C30032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00136" y="5587475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Inês Vaz</a:t>
            </a:r>
          </a:p>
        </p:txBody>
      </p:sp>
      <p:sp>
        <p:nvSpPr>
          <p:cNvPr id="274" name="Marcador de Posição do Texto 273">
            <a:extLst>
              <a:ext uri="{FF2B5EF4-FFF2-40B4-BE49-F238E27FC236}">
                <a16:creationId xmlns:a16="http://schemas.microsoft.com/office/drawing/2014/main" id="{0ACBBA68-B2EC-48C6-A722-9A401C21CFF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00274" y="5813275"/>
            <a:ext cx="1885516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Designer de Produtos</a:t>
            </a:r>
          </a:p>
        </p:txBody>
      </p:sp>
      <p:sp>
        <p:nvSpPr>
          <p:cNvPr id="275" name="Marcador de Posição do Texto 274">
            <a:extLst>
              <a:ext uri="{FF2B5EF4-FFF2-40B4-BE49-F238E27FC236}">
                <a16:creationId xmlns:a16="http://schemas.microsoft.com/office/drawing/2014/main" id="{D3CF2955-2D46-45EE-A32F-C03ACB6DAB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5950" y="5587307"/>
            <a:ext cx="2085792" cy="27465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Vítor Neves</a:t>
            </a:r>
          </a:p>
        </p:txBody>
      </p:sp>
      <p:sp>
        <p:nvSpPr>
          <p:cNvPr id="276" name="Marcador de Posição do Texto 275">
            <a:extLst>
              <a:ext uri="{FF2B5EF4-FFF2-40B4-BE49-F238E27FC236}">
                <a16:creationId xmlns:a16="http://schemas.microsoft.com/office/drawing/2014/main" id="{A514F4ED-057A-4AAF-A3BE-A73CA3890F4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92018" y="5813275"/>
            <a:ext cx="188551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Programador de Conteúdos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153E769-4F0D-4D0D-BDB3-105F25170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b="1" dirty="0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84DAF4-634B-40FC-9DAF-839B8E934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28</a:t>
            </a:fld>
            <a:endParaRPr lang="pt-PT" dirty="0"/>
          </a:p>
        </p:txBody>
      </p:sp>
      <p:sp>
        <p:nvSpPr>
          <p:cNvPr id="278" name="Marcador de Posição da Data 277">
            <a:extLst>
              <a:ext uri="{FF2B5EF4-FFF2-40B4-BE49-F238E27FC236}">
                <a16:creationId xmlns:a16="http://schemas.microsoft.com/office/drawing/2014/main" id="{D2BD6615-FC04-4A3C-B0F0-5C12B53EF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b="1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467684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Financiamento</a:t>
            </a:r>
          </a:p>
        </p:txBody>
      </p:sp>
      <p:sp>
        <p:nvSpPr>
          <p:cNvPr id="121" name="Marcador de Posição do Texto 120">
            <a:extLst>
              <a:ext uri="{FF2B5EF4-FFF2-40B4-BE49-F238E27FC236}">
                <a16:creationId xmlns:a16="http://schemas.microsoft.com/office/drawing/2014/main" id="{3EC3454A-0EA5-4C3A-B450-DDFF5E5870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0273" y="2216292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12 mil</a:t>
            </a:r>
          </a:p>
        </p:txBody>
      </p:sp>
      <p:sp>
        <p:nvSpPr>
          <p:cNvPr id="122" name="Marcador de Posição do Texto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13801" y="2216293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14 mil</a:t>
            </a:r>
          </a:p>
        </p:txBody>
      </p:sp>
      <p:sp>
        <p:nvSpPr>
          <p:cNvPr id="123" name="Marcador de Posição do Texto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7329" y="2216293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32 mil</a:t>
            </a:r>
          </a:p>
        </p:txBody>
      </p:sp>
      <p:sp>
        <p:nvSpPr>
          <p:cNvPr id="124" name="Marcador de Posição do Texto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80856" y="2216293"/>
            <a:ext cx="1611892" cy="115163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82 mil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485F1817-57FD-4E22-B791-FB7031916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26" y="3985318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Propriedade</a:t>
            </a:r>
          </a:p>
        </p:txBody>
      </p:sp>
      <p:sp>
        <p:nvSpPr>
          <p:cNvPr id="57" name="Marcador de Posição do Texto 56">
            <a:extLst>
              <a:ext uri="{FF2B5EF4-FFF2-40B4-BE49-F238E27FC236}">
                <a16:creationId xmlns:a16="http://schemas.microsoft.com/office/drawing/2014/main" id="{7A15FA0D-1700-430B-B189-08D820F8F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026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Receita obtida a partir de aluguer de propriedades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8554" y="3828985"/>
            <a:ext cx="2382386" cy="77966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Investimentos providenciais (business </a:t>
            </a:r>
            <a:r>
              <a:rPr lang="pt-PT" dirty="0" err="1"/>
              <a:t>angels</a:t>
            </a:r>
            <a:r>
              <a:rPr lang="pt-PT" dirty="0"/>
              <a:t>)</a:t>
            </a:r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8554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Montante obtido através de outros investidores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2082" y="3985318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Dinheiro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2082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Dinheiro líquido à disposição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95609" y="3985318"/>
            <a:ext cx="2382386" cy="6137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Ações</a:t>
            </a:r>
          </a:p>
        </p:txBody>
      </p:sp>
      <p:sp>
        <p:nvSpPr>
          <p:cNvPr id="60" name="Marcador de Posição do Texto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95609" y="4586686"/>
            <a:ext cx="2382386" cy="85793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Número de ações convertidas em EUR</a:t>
            </a:r>
          </a:p>
        </p:txBody>
      </p:sp>
      <p:sp>
        <p:nvSpPr>
          <p:cNvPr id="254" name="Marcador de Posição do Rodapé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55" name="Marcador de Posição do Número do Diapositivo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29</a:t>
            </a:fld>
            <a:endParaRPr lang="pt-PT"/>
          </a:p>
        </p:txBody>
      </p:sp>
      <p:sp>
        <p:nvSpPr>
          <p:cNvPr id="434" name="Marcador de Posição da Data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grpSp>
        <p:nvGrpSpPr>
          <p:cNvPr id="18" name="Gráfico 17">
            <a:extLst>
              <a:ext uri="{FF2B5EF4-FFF2-40B4-BE49-F238E27FC236}">
                <a16:creationId xmlns:a16="http://schemas.microsoft.com/office/drawing/2014/main" id="{6AB4C7D7-85FD-45DC-B118-5116A234F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4932" y="1880822"/>
            <a:ext cx="1822574" cy="1822573"/>
            <a:chOff x="545026" y="3295434"/>
            <a:chExt cx="2382386" cy="2382385"/>
          </a:xfrm>
        </p:grpSpPr>
        <p:sp>
          <p:nvSpPr>
            <p:cNvPr id="20" name="Gráfico 17">
              <a:extLst>
                <a:ext uri="{FF2B5EF4-FFF2-40B4-BE49-F238E27FC236}">
                  <a16:creationId xmlns:a16="http://schemas.microsoft.com/office/drawing/2014/main" id="{42D5DCDC-AC8E-47BA-9E78-438F00FF3204}"/>
                </a:ext>
              </a:extLst>
            </p:cNvPr>
            <p:cNvSpPr/>
            <p:nvPr/>
          </p:nvSpPr>
          <p:spPr>
            <a:xfrm>
              <a:off x="545026" y="3372572"/>
              <a:ext cx="2382386" cy="2305247"/>
            </a:xfrm>
            <a:custGeom>
              <a:avLst/>
              <a:gdLst>
                <a:gd name="connsiteX0" fmla="*/ 1613719 w 2382386"/>
                <a:gd name="connsiteY0" fmla="*/ 0 h 2305247"/>
                <a:gd name="connsiteX1" fmla="*/ 1613719 w 2382386"/>
                <a:gd name="connsiteY1" fmla="*/ 196239 h 2305247"/>
                <a:gd name="connsiteX2" fmla="*/ 1905469 w 2382386"/>
                <a:gd name="connsiteY2" fmla="*/ 399749 h 2305247"/>
                <a:gd name="connsiteX3" fmla="*/ 2122041 w 2382386"/>
                <a:gd name="connsiteY3" fmla="*/ 720912 h 2305247"/>
                <a:gd name="connsiteX4" fmla="*/ 2201351 w 2382386"/>
                <a:gd name="connsiteY4" fmla="*/ 1114055 h 2305247"/>
                <a:gd name="connsiteX5" fmla="*/ 2122041 w 2382386"/>
                <a:gd name="connsiteY5" fmla="*/ 1507198 h 2305247"/>
                <a:gd name="connsiteX6" fmla="*/ 1905469 w 2382386"/>
                <a:gd name="connsiteY6" fmla="*/ 1828361 h 2305247"/>
                <a:gd name="connsiteX7" fmla="*/ 1584306 w 2382386"/>
                <a:gd name="connsiteY7" fmla="*/ 2044933 h 2305247"/>
                <a:gd name="connsiteX8" fmla="*/ 1191163 w 2382386"/>
                <a:gd name="connsiteY8" fmla="*/ 2124243 h 2305247"/>
                <a:gd name="connsiteX9" fmla="*/ 798020 w 2382386"/>
                <a:gd name="connsiteY9" fmla="*/ 2044933 h 2305247"/>
                <a:gd name="connsiteX10" fmla="*/ 476857 w 2382386"/>
                <a:gd name="connsiteY10" fmla="*/ 1828361 h 2305247"/>
                <a:gd name="connsiteX11" fmla="*/ 260285 w 2382386"/>
                <a:gd name="connsiteY11" fmla="*/ 1507198 h 2305247"/>
                <a:gd name="connsiteX12" fmla="*/ 181005 w 2382386"/>
                <a:gd name="connsiteY12" fmla="*/ 1114055 h 2305247"/>
                <a:gd name="connsiteX13" fmla="*/ 260315 w 2382386"/>
                <a:gd name="connsiteY13" fmla="*/ 720912 h 2305247"/>
                <a:gd name="connsiteX14" fmla="*/ 476888 w 2382386"/>
                <a:gd name="connsiteY14" fmla="*/ 399749 h 2305247"/>
                <a:gd name="connsiteX15" fmla="*/ 768637 w 2382386"/>
                <a:gd name="connsiteY15" fmla="*/ 196239 h 2305247"/>
                <a:gd name="connsiteX16" fmla="*/ 768637 w 2382386"/>
                <a:gd name="connsiteY16" fmla="*/ 0 h 2305247"/>
                <a:gd name="connsiteX17" fmla="*/ 0 w 2382386"/>
                <a:gd name="connsiteY17" fmla="*/ 1114055 h 2305247"/>
                <a:gd name="connsiteX18" fmla="*/ 1191193 w 2382386"/>
                <a:gd name="connsiteY18" fmla="*/ 2305248 h 2305247"/>
                <a:gd name="connsiteX19" fmla="*/ 2382386 w 2382386"/>
                <a:gd name="connsiteY19" fmla="*/ 1114055 h 2305247"/>
                <a:gd name="connsiteX20" fmla="*/ 1613719 w 2382386"/>
                <a:gd name="connsiteY20" fmla="*/ 0 h 230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2386" h="2305247">
                  <a:moveTo>
                    <a:pt x="1613719" y="0"/>
                  </a:moveTo>
                  <a:lnTo>
                    <a:pt x="1613719" y="196239"/>
                  </a:lnTo>
                  <a:cubicBezTo>
                    <a:pt x="1722231" y="246227"/>
                    <a:pt x="1820276" y="314556"/>
                    <a:pt x="1905469" y="399749"/>
                  </a:cubicBezTo>
                  <a:cubicBezTo>
                    <a:pt x="1998294" y="492575"/>
                    <a:pt x="2071148" y="600635"/>
                    <a:pt x="2122041" y="720912"/>
                  </a:cubicBezTo>
                  <a:cubicBezTo>
                    <a:pt x="2174683" y="845323"/>
                    <a:pt x="2201351" y="977607"/>
                    <a:pt x="2201351" y="1114055"/>
                  </a:cubicBezTo>
                  <a:cubicBezTo>
                    <a:pt x="2201351" y="1250502"/>
                    <a:pt x="2174683" y="1382787"/>
                    <a:pt x="2122041" y="1507198"/>
                  </a:cubicBezTo>
                  <a:cubicBezTo>
                    <a:pt x="2071179" y="1627475"/>
                    <a:pt x="1998324" y="1735505"/>
                    <a:pt x="1905469" y="1828361"/>
                  </a:cubicBezTo>
                  <a:cubicBezTo>
                    <a:pt x="1812643" y="1921186"/>
                    <a:pt x="1704583" y="1994040"/>
                    <a:pt x="1584306" y="2044933"/>
                  </a:cubicBezTo>
                  <a:cubicBezTo>
                    <a:pt x="1459895" y="2097545"/>
                    <a:pt x="1327611" y="2124243"/>
                    <a:pt x="1191163" y="2124243"/>
                  </a:cubicBezTo>
                  <a:cubicBezTo>
                    <a:pt x="1054716" y="2124243"/>
                    <a:pt x="922431" y="2097545"/>
                    <a:pt x="798020" y="2044933"/>
                  </a:cubicBezTo>
                  <a:cubicBezTo>
                    <a:pt x="677743" y="1994071"/>
                    <a:pt x="569713" y="1921186"/>
                    <a:pt x="476857" y="1828361"/>
                  </a:cubicBezTo>
                  <a:cubicBezTo>
                    <a:pt x="384032" y="1735535"/>
                    <a:pt x="311178" y="1627475"/>
                    <a:pt x="260285" y="1507198"/>
                  </a:cubicBezTo>
                  <a:cubicBezTo>
                    <a:pt x="207673" y="1382787"/>
                    <a:pt x="181005" y="1250502"/>
                    <a:pt x="181005" y="1114055"/>
                  </a:cubicBezTo>
                  <a:cubicBezTo>
                    <a:pt x="181005" y="977607"/>
                    <a:pt x="207673" y="845323"/>
                    <a:pt x="260315" y="720912"/>
                  </a:cubicBezTo>
                  <a:cubicBezTo>
                    <a:pt x="311178" y="600635"/>
                    <a:pt x="384032" y="492605"/>
                    <a:pt x="476888" y="399749"/>
                  </a:cubicBezTo>
                  <a:cubicBezTo>
                    <a:pt x="562081" y="314556"/>
                    <a:pt x="660125" y="246227"/>
                    <a:pt x="768637" y="196239"/>
                  </a:cubicBezTo>
                  <a:lnTo>
                    <a:pt x="768637" y="0"/>
                  </a:lnTo>
                  <a:cubicBezTo>
                    <a:pt x="319353" y="170476"/>
                    <a:pt x="0" y="604979"/>
                    <a:pt x="0" y="1114055"/>
                  </a:cubicBezTo>
                  <a:cubicBezTo>
                    <a:pt x="0" y="1771917"/>
                    <a:pt x="533301" y="2305248"/>
                    <a:pt x="1191193" y="2305248"/>
                  </a:cubicBezTo>
                  <a:cubicBezTo>
                    <a:pt x="1849055" y="2305248"/>
                    <a:pt x="2382386" y="1771947"/>
                    <a:pt x="2382386" y="1114055"/>
                  </a:cubicBezTo>
                  <a:cubicBezTo>
                    <a:pt x="2382356" y="604979"/>
                    <a:pt x="2063033" y="170476"/>
                    <a:pt x="161371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2" name="Gráfico 17">
              <a:extLst>
                <a:ext uri="{FF2B5EF4-FFF2-40B4-BE49-F238E27FC236}">
                  <a16:creationId xmlns:a16="http://schemas.microsoft.com/office/drawing/2014/main" id="{11347CE7-3994-4114-A0FF-31E477D1388D}"/>
                </a:ext>
              </a:extLst>
            </p:cNvPr>
            <p:cNvSpPr/>
            <p:nvPr/>
          </p:nvSpPr>
          <p:spPr>
            <a:xfrm>
              <a:off x="1302327" y="3295434"/>
              <a:ext cx="861065" cy="273377"/>
            </a:xfrm>
            <a:custGeom>
              <a:avLst/>
              <a:gdLst>
                <a:gd name="connsiteX0" fmla="*/ 29383 w 845111"/>
                <a:gd name="connsiteY0" fmla="*/ 260315 h 273377"/>
                <a:gd name="connsiteX1" fmla="*/ 422556 w 845111"/>
                <a:gd name="connsiteY1" fmla="*/ 181005 h 273377"/>
                <a:gd name="connsiteX2" fmla="*/ 815699 w 845111"/>
                <a:gd name="connsiteY2" fmla="*/ 260315 h 273377"/>
                <a:gd name="connsiteX3" fmla="*/ 845112 w 845111"/>
                <a:gd name="connsiteY3" fmla="*/ 273378 h 273377"/>
                <a:gd name="connsiteX4" fmla="*/ 845112 w 845111"/>
                <a:gd name="connsiteY4" fmla="*/ 77138 h 273377"/>
                <a:gd name="connsiteX5" fmla="*/ 422556 w 845111"/>
                <a:gd name="connsiteY5" fmla="*/ 0 h 273377"/>
                <a:gd name="connsiteX6" fmla="*/ 0 w 845111"/>
                <a:gd name="connsiteY6" fmla="*/ 77138 h 273377"/>
                <a:gd name="connsiteX7" fmla="*/ 0 w 845111"/>
                <a:gd name="connsiteY7" fmla="*/ 273378 h 273377"/>
                <a:gd name="connsiteX8" fmla="*/ 29383 w 845111"/>
                <a:gd name="connsiteY8" fmla="*/ 260315 h 2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111" h="273377">
                  <a:moveTo>
                    <a:pt x="29383" y="260315"/>
                  </a:moveTo>
                  <a:cubicBezTo>
                    <a:pt x="153824" y="207703"/>
                    <a:pt x="286078" y="181005"/>
                    <a:pt x="422556" y="181005"/>
                  </a:cubicBezTo>
                  <a:cubicBezTo>
                    <a:pt x="559003" y="181005"/>
                    <a:pt x="691288" y="207703"/>
                    <a:pt x="815699" y="260315"/>
                  </a:cubicBezTo>
                  <a:cubicBezTo>
                    <a:pt x="825594" y="264508"/>
                    <a:pt x="835368" y="268883"/>
                    <a:pt x="845112" y="273378"/>
                  </a:cubicBezTo>
                  <a:lnTo>
                    <a:pt x="845112" y="77138"/>
                  </a:lnTo>
                  <a:cubicBezTo>
                    <a:pt x="713763" y="27302"/>
                    <a:pt x="571342" y="0"/>
                    <a:pt x="422556" y="0"/>
                  </a:cubicBezTo>
                  <a:cubicBezTo>
                    <a:pt x="273770" y="0"/>
                    <a:pt x="131319" y="27302"/>
                    <a:pt x="0" y="77138"/>
                  </a:cubicBezTo>
                  <a:lnTo>
                    <a:pt x="0" y="273378"/>
                  </a:lnTo>
                  <a:cubicBezTo>
                    <a:pt x="9714" y="268883"/>
                    <a:pt x="19488" y="264508"/>
                    <a:pt x="29383" y="260315"/>
                  </a:cubicBezTo>
                  <a:close/>
                </a:path>
              </a:pathLst>
            </a:custGeom>
            <a:solidFill>
              <a:schemeClr val="accent5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24" name="Gráfico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08460" y="1880822"/>
            <a:ext cx="1822574" cy="1822574"/>
            <a:chOff x="3228554" y="3295434"/>
            <a:chExt cx="2382386" cy="2382386"/>
          </a:xfrm>
        </p:grpSpPr>
        <p:sp>
          <p:nvSpPr>
            <p:cNvPr id="25" name="Gráfico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3228554" y="3295434"/>
              <a:ext cx="2382386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6" name="Gráfico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36606" y="3371529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27" name="Gráfico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91999" y="1880822"/>
            <a:ext cx="1822552" cy="1822574"/>
            <a:chOff x="5912082" y="3295434"/>
            <a:chExt cx="2382356" cy="2382386"/>
          </a:xfrm>
        </p:grpSpPr>
        <p:sp>
          <p:nvSpPr>
            <p:cNvPr id="28" name="Gráfico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29" name="Gráfico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30" name="Gráfico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75538" y="1880822"/>
            <a:ext cx="1822529" cy="1822574"/>
            <a:chOff x="8595609" y="3295434"/>
            <a:chExt cx="2382326" cy="2382386"/>
          </a:xfrm>
        </p:grpSpPr>
        <p:sp>
          <p:nvSpPr>
            <p:cNvPr id="31" name="Gráfico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  <p:sp>
          <p:nvSpPr>
            <p:cNvPr id="32" name="Gráfico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</a:lstStyle>
            <a:p>
              <a:pPr rtl="0"/>
              <a:endParaRPr lang="pt-PT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Dados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65095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000" dirty="0">
                <a:latin typeface="Bahnschrift" panose="020B0502040204020203" pitchFamily="34" charset="0"/>
              </a:rPr>
              <a:t>Dados são valores referentes a algo, estes valores podem derivar de qualquer coisa (ex.: 1 número, 1 nome).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Observações documentadas/registadas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(registos soltos sem qualquer triagem ou organização)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Qualitativos - Referentes à qualidade de alguma coisa, representados por palavras, maioritariamente.</a:t>
            </a:r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075F571E-5901-EF7E-8269-977BE53FDB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409" r="18409"/>
          <a:stretch>
            <a:fillRect/>
          </a:stretch>
        </p:blipFill>
        <p:spPr bwMode="auto">
          <a:xfrm>
            <a:off x="7625875" y="1395455"/>
            <a:ext cx="3527091" cy="3463540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Resumo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2"/>
            <a:ext cx="4856479" cy="241338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Na </a:t>
            </a:r>
            <a:r>
              <a:rPr lang="pt-PT" dirty="0" err="1"/>
              <a:t>Contoso</a:t>
            </a:r>
            <a:r>
              <a:rPr lang="pt-PT" dirty="0"/>
              <a:t>, acreditamos em dar 110%. Ao utilizar a nossa arquitetura de dados de próxima geração, ajudamos as organizações a gerir virtualmente fluxos de trabalho ágeis. Prosperamos devido ao nosso conhecimento do mercado e à grande equipa por trás do nosso produto. Nas palavras do nosso CEO, "A eficiência advirá da transformação proativa da forma como fazemos negócios".</a:t>
            </a: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FEA145A6-660C-42A7-85AF-AF42E3C0A892}" type="slidenum">
              <a:rPr lang="pt-PT" smtClean="0"/>
              <a:pPr rtl="0"/>
              <a:t>30</a:t>
            </a:fld>
            <a:endParaRPr lang="pt-PT" dirty="0"/>
          </a:p>
        </p:txBody>
      </p:sp>
      <p:sp>
        <p:nvSpPr>
          <p:cNvPr id="42" name="Marcador de Posição da Data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Obrigado 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dirty="0" err="1"/>
              <a:t>Mirjam</a:t>
            </a:r>
            <a:r>
              <a:rPr lang="pt-PT" dirty="0"/>
              <a:t> </a:t>
            </a:r>
            <a:r>
              <a:rPr lang="pt-PT" dirty="0" err="1"/>
              <a:t>Nilsson</a:t>
            </a:r>
            <a:r>
              <a:rPr lang="pt-PT" dirty="0"/>
              <a:t>​​</a:t>
            </a:r>
          </a:p>
          <a:p>
            <a:pPr rtl="0"/>
            <a:r>
              <a:rPr lang="pt-PT" dirty="0"/>
              <a:t>206-555-0146​</a:t>
            </a:r>
          </a:p>
          <a:p>
            <a:pPr rtl="0"/>
            <a:r>
              <a:rPr lang="pt-PT" dirty="0"/>
              <a:t>mirjam@contoso.com​</a:t>
            </a:r>
          </a:p>
          <a:p>
            <a:pPr rtl="0"/>
            <a:r>
              <a:rPr lang="pt-PT" dirty="0"/>
              <a:t>www.contoso.com​</a:t>
            </a:r>
          </a:p>
        </p:txBody>
      </p:sp>
      <p:sp>
        <p:nvSpPr>
          <p:cNvPr id="21" name="Marcador de Posição do Rodapé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31</a:t>
            </a:fld>
            <a:endParaRPr lang="pt-PT" dirty="0"/>
          </a:p>
        </p:txBody>
      </p:sp>
      <p:sp>
        <p:nvSpPr>
          <p:cNvPr id="14" name="Marcador de Posição da Data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Informação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400" dirty="0">
                <a:latin typeface="Bahnschrift" panose="020B0502040204020203" pitchFamily="34" charset="0"/>
              </a:rPr>
              <a:t>Informação é nada mais do que um conjunto de dados, que quando agregados tem um sentido lógico e organizado, referenciando um determinado fenómeno.</a:t>
            </a:r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1A0AFE80-7D54-6C0A-F66C-83532CA4B9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530" r="245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30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O que é Uma base de dados e um SGBD?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0638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Base de dados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400" dirty="0">
                <a:latin typeface="Bahnschrift" panose="020B0502040204020203" pitchFamily="34" charset="0"/>
              </a:rPr>
              <a:t>Correspondem basicamente a coleções eletrónicas de armazenamento estruturado de informação, estas permitem aos administradores consultar rapidamente e de forma facilitada os conteúdos da mesma. Estas podem conter todo o tipo de conteúdo (ex. vídeos, imagens, texto...). </a:t>
            </a:r>
          </a:p>
        </p:txBody>
      </p:sp>
      <p:pic>
        <p:nvPicPr>
          <p:cNvPr id="10" name="Marcador de Posição da Imagem 9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9AA86450-6422-0245-DEC8-2E38339DD7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63" r="18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612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7365304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Sistema gestor de bases de dados (SGBD)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1900" dirty="0">
                <a:latin typeface="Bahnschrift" panose="020B0502040204020203" pitchFamily="34" charset="0"/>
              </a:rPr>
              <a:t>Software responsável por gerir/organizar uma Base de Dados.</a:t>
            </a:r>
          </a:p>
          <a:p>
            <a:pPr rtl="0"/>
            <a:endParaRPr lang="pt-BR" sz="1900" dirty="0">
              <a:latin typeface="Bahnschrift" panose="020B0502040204020203" pitchFamily="34" charset="0"/>
            </a:endParaRPr>
          </a:p>
          <a:p>
            <a:pPr rtl="0"/>
            <a:r>
              <a:rPr lang="pt-BR" sz="1900" dirty="0">
                <a:latin typeface="Bahnschrift" panose="020B0502040204020203" pitchFamily="34" charset="0"/>
              </a:rPr>
              <a:t>Podem ser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Relacionais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Não Relacionais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Hierárquico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De rede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Orientada a objetos</a:t>
            </a:r>
          </a:p>
        </p:txBody>
      </p:sp>
      <p:pic>
        <p:nvPicPr>
          <p:cNvPr id="18" name="Marcador de Posição da Imagem 17">
            <a:extLst>
              <a:ext uri="{FF2B5EF4-FFF2-40B4-BE49-F238E27FC236}">
                <a16:creationId xmlns:a16="http://schemas.microsoft.com/office/drawing/2014/main" id="{3542C125-D0BA-DF28-7C2B-D22D44E8A0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238" r="202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366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MariaDB</a:t>
            </a:r>
            <a:br>
              <a:rPr lang="pt-BR" dirty="0"/>
            </a:br>
            <a:r>
              <a:rPr lang="pt-BR" dirty="0"/>
              <a:t>(SGBD)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453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7365304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MariaDB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en-US" sz="1900" dirty="0">
                <a:latin typeface="Bahnschrift" panose="020B0502040204020203" pitchFamily="34" charset="0"/>
              </a:rPr>
              <a:t>O MariaDB é um SGBD </a:t>
            </a:r>
            <a:r>
              <a:rPr lang="pt-PT" sz="1900" dirty="0">
                <a:latin typeface="Bahnschrift" panose="020B0502040204020203" pitchFamily="34" charset="0"/>
              </a:rPr>
              <a:t>Relacional </a:t>
            </a:r>
            <a:r>
              <a:rPr lang="en-US" sz="1900" dirty="0">
                <a:latin typeface="Bahnschrift" panose="020B0502040204020203" pitchFamily="34" charset="0"/>
              </a:rPr>
              <a:t>de </a:t>
            </a:r>
            <a:r>
              <a:rPr lang="en-US" sz="1900" dirty="0" err="1">
                <a:latin typeface="Bahnschrift" panose="020B0502040204020203" pitchFamily="34" charset="0"/>
              </a:rPr>
              <a:t>uso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geral</a:t>
            </a:r>
            <a:r>
              <a:rPr lang="en-US" sz="1900" dirty="0">
                <a:latin typeface="Bahnschrift" panose="020B0502040204020203" pitchFamily="34" charset="0"/>
              </a:rPr>
              <a:t>. É um dos SGBDs </a:t>
            </a:r>
            <a:r>
              <a:rPr lang="en-US" sz="1900" dirty="0" err="1">
                <a:latin typeface="Bahnschrift" panose="020B0502040204020203" pitchFamily="34" charset="0"/>
              </a:rPr>
              <a:t>mais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usados</a:t>
            </a:r>
            <a:r>
              <a:rPr lang="en-US" sz="1900" dirty="0">
                <a:latin typeface="Bahnschrift" panose="020B0502040204020203" pitchFamily="34" charset="0"/>
              </a:rPr>
              <a:t> do </a:t>
            </a:r>
            <a:r>
              <a:rPr lang="en-US" sz="1900" dirty="0" err="1">
                <a:latin typeface="Bahnschrift" panose="020B0502040204020203" pitchFamily="34" charset="0"/>
              </a:rPr>
              <a:t>mundo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sendo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usado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por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empresas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como</a:t>
            </a:r>
            <a:r>
              <a:rPr lang="en-US" sz="1900" dirty="0">
                <a:latin typeface="Bahnschrift" panose="020B0502040204020203" pitchFamily="34" charset="0"/>
              </a:rPr>
              <a:t> a Wikipedia, WordPress e a Google. É um software open-source, o que </a:t>
            </a:r>
            <a:r>
              <a:rPr lang="en-US" sz="1900" dirty="0" err="1">
                <a:latin typeface="Bahnschrift" panose="020B0502040204020203" pitchFamily="34" charset="0"/>
              </a:rPr>
              <a:t>significa</a:t>
            </a:r>
            <a:r>
              <a:rPr lang="en-US" sz="1900" dirty="0">
                <a:latin typeface="Bahnschrift" panose="020B0502040204020203" pitchFamily="34" charset="0"/>
              </a:rPr>
              <a:t> que </a:t>
            </a:r>
            <a:r>
              <a:rPr lang="en-US" sz="1900" dirty="0" err="1">
                <a:latin typeface="Bahnschrift" panose="020B0502040204020203" pitchFamily="34" charset="0"/>
              </a:rPr>
              <a:t>pode</a:t>
            </a:r>
            <a:r>
              <a:rPr lang="en-US" sz="1900" dirty="0">
                <a:latin typeface="Bahnschrift" panose="020B0502040204020203" pitchFamily="34" charset="0"/>
              </a:rPr>
              <a:t> ser </a:t>
            </a:r>
            <a:r>
              <a:rPr lang="en-US" sz="1900" dirty="0" err="1">
                <a:latin typeface="Bahnschrift" panose="020B0502040204020203" pitchFamily="34" charset="0"/>
              </a:rPr>
              <a:t>usado</a:t>
            </a:r>
            <a:r>
              <a:rPr lang="en-US" sz="1900" dirty="0">
                <a:latin typeface="Bahnschrift" panose="020B0502040204020203" pitchFamily="34" charset="0"/>
              </a:rPr>
              <a:t> e </a:t>
            </a:r>
            <a:r>
              <a:rPr lang="en-US" sz="1900" dirty="0" err="1">
                <a:latin typeface="Bahnschrift" panose="020B0502040204020203" pitchFamily="34" charset="0"/>
              </a:rPr>
              <a:t>alterado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livremente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sem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qualquer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custo</a:t>
            </a:r>
            <a:r>
              <a:rPr lang="en-US" sz="1900" dirty="0">
                <a:latin typeface="Bahnschrift" panose="020B0502040204020203" pitchFamily="34" charset="0"/>
              </a:rPr>
              <a:t>.</a:t>
            </a:r>
          </a:p>
          <a:p>
            <a:endParaRPr lang="pt-BR" sz="1900" dirty="0">
              <a:latin typeface="Bahnschrift" panose="020B0502040204020203" pitchFamily="34" charset="0"/>
            </a:endParaRPr>
          </a:p>
        </p:txBody>
      </p:sp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DCBE8CB-A3A6-4C09-D2F5-3469022D28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795" r="1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5369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futurista</Template>
  <TotalTime>162</TotalTime>
  <Words>1611</Words>
  <Application>Microsoft Office PowerPoint</Application>
  <PresentationFormat>Ecrã Panorâmico</PresentationFormat>
  <Paragraphs>407</Paragraphs>
  <Slides>31</Slides>
  <Notes>31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31</vt:i4>
      </vt:variant>
    </vt:vector>
  </HeadingPairs>
  <TitlesOfParts>
    <vt:vector size="38" baseType="lpstr">
      <vt:lpstr>Arial</vt:lpstr>
      <vt:lpstr>Bahnschrift</vt:lpstr>
      <vt:lpstr>Calibri</vt:lpstr>
      <vt:lpstr>Calibri Light</vt:lpstr>
      <vt:lpstr>Century Gothic</vt:lpstr>
      <vt:lpstr>Courier New</vt:lpstr>
      <vt:lpstr>Tema do Office</vt:lpstr>
      <vt:lpstr>MariaDB (SGBD)</vt:lpstr>
      <vt:lpstr>O que São dados e informação?</vt:lpstr>
      <vt:lpstr>Dados</vt:lpstr>
      <vt:lpstr>Informação</vt:lpstr>
      <vt:lpstr>O que é Uma base de dados e um SGBD?</vt:lpstr>
      <vt:lpstr>Base de dados</vt:lpstr>
      <vt:lpstr>Sistema gestor de bases de dados (SGBD)</vt:lpstr>
      <vt:lpstr>MariaDB (SGBD)</vt:lpstr>
      <vt:lpstr>MariaDB</vt:lpstr>
      <vt:lpstr>História do MariaDB</vt:lpstr>
      <vt:lpstr>Referências comerciais</vt:lpstr>
      <vt:lpstr>Descrição Geral do Produto</vt:lpstr>
      <vt:lpstr>Problema</vt:lpstr>
      <vt:lpstr>Solução</vt:lpstr>
      <vt:lpstr>Descrição Geral do Produto</vt:lpstr>
      <vt:lpstr>Benefícios do Produto</vt:lpstr>
      <vt:lpstr>Descrição Geral da Empresa</vt:lpstr>
      <vt:lpstr>Modelo de Negócios</vt:lpstr>
      <vt:lpstr>Descrição geral da oportunidade de mercado</vt:lpstr>
      <vt:lpstr>Comparação de oportunidades de mercado </vt:lpstr>
      <vt:lpstr>A nossa concorrência</vt:lpstr>
      <vt:lpstr>Gráfico da nossa concorrência </vt:lpstr>
      <vt:lpstr>Estratégia de crescimento</vt:lpstr>
      <vt:lpstr>Impulso</vt:lpstr>
      <vt:lpstr>Plano de ação a dois anos</vt:lpstr>
      <vt:lpstr>finanças</vt:lpstr>
      <vt:lpstr>A nossa equipa</vt:lpstr>
      <vt:lpstr>A nossa equipa </vt:lpstr>
      <vt:lpstr>Financiamento</vt:lpstr>
      <vt:lpstr>Resumo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Computadores - Meios de Transmissão</dc:title>
  <dc:creator>skritt</dc:creator>
  <cp:lastModifiedBy>Pedro Juno da Silva Oliveira</cp:lastModifiedBy>
  <cp:revision>8</cp:revision>
  <dcterms:created xsi:type="dcterms:W3CDTF">2022-10-27T08:31:54Z</dcterms:created>
  <dcterms:modified xsi:type="dcterms:W3CDTF">2022-11-25T14:53:15Z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